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56" r:id="rId1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8" Type="http://schemas.openxmlformats.org/officeDocument/2006/relationships/slide" Target="slides/slide2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jpe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oleObject" Target="../embeddings/oleObject4.bin"/><Relationship Id="rId10" Type="http://schemas.openxmlformats.org/officeDocument/2006/relationships/image" Target="../media/image145.png"/><Relationship Id="rId11" Type="http://schemas.openxmlformats.org/officeDocument/2006/relationships/image" Target="../media/image146.jpeg"/><Relationship Id="rId12" Type="http://schemas.openxmlformats.org/officeDocument/2006/relationships/oleObject" Target="../embeddings/oleObject5.bin"/><Relationship Id="rId13" Type="http://schemas.openxmlformats.org/officeDocument/2006/relationships/image" Target="../media/image147.png"/><Relationship Id="rId14" Type="http://schemas.openxmlformats.org/officeDocument/2006/relationships/image" Target="../media/image148.png"/><Relationship Id="rId15" Type="http://schemas.openxmlformats.org/officeDocument/2006/relationships/image" Target="../media/image149.png"/><Relationship Id="rId16" Type="http://schemas.openxmlformats.org/officeDocument/2006/relationships/image" Target="../media/image150.png"/><Relationship Id="rId17" Type="http://schemas.openxmlformats.org/officeDocument/2006/relationships/image" Target="../media/image151.jpeg"/><Relationship Id="rId18" Type="http://schemas.openxmlformats.org/officeDocument/2006/relationships/image" Target="../media/image152.png"/><Relationship Id="rId19" Type="http://schemas.openxmlformats.org/officeDocument/2006/relationships/image" Target="../media/image153.png"/><Relationship Id="rId20" Type="http://schemas.openxmlformats.org/officeDocument/2006/relationships/image" Target="../media/image154.png"/><Relationship Id="rId21" Type="http://schemas.openxmlformats.org/officeDocument/2006/relationships/image" Target="../media/image155.png"/><Relationship Id="rId22" Type="http://schemas.openxmlformats.org/officeDocument/2006/relationships/image" Target="../media/image156.png"/><Relationship Id="rId23" Type="http://schemas.openxmlformats.org/officeDocument/2006/relationships/image" Target="../media/image157.png"/><Relationship Id="rId24" Type="http://schemas.openxmlformats.org/officeDocument/2006/relationships/image" Target="../media/image158.png"/><Relationship Id="rId25" Type="http://schemas.openxmlformats.org/officeDocument/2006/relationships/oleObject" Target="../embeddings/oleObject6.bin"/><Relationship Id="rId26" Type="http://schemas.openxmlformats.org/officeDocument/2006/relationships/image" Target="../media/image159.wmf"/><Relationship Id="rId27" Type="http://schemas.openxmlformats.org/officeDocument/2006/relationships/image" Target="../media/image160.jpeg"/><Relationship Id="rId28" Type="http://schemas.openxmlformats.org/officeDocument/2006/relationships/image" Target="../media/image161.jpeg"/><Relationship Id="rId29" Type="http://schemas.openxmlformats.org/officeDocument/2006/relationships/image" Target="../media/image162.png"/><Relationship Id="rId30" Type="http://schemas.openxmlformats.org/officeDocument/2006/relationships/oleObject" Target="../embeddings/oleObject7.bin"/><Relationship Id="rId31" Type="http://schemas.openxmlformats.org/officeDocument/2006/relationships/image" Target="../media/image163.wmf"/><Relationship Id="rId32" Type="http://schemas.openxmlformats.org/officeDocument/2006/relationships/image" Target="../media/image164.jpeg"/><Relationship Id="rId33" Type="http://schemas.openxmlformats.org/officeDocument/2006/relationships/image" Target="../media/image165.jpeg"/><Relationship Id="rId34" Type="http://schemas.openxmlformats.org/officeDocument/2006/relationships/image" Target="../media/image166.png"/><Relationship Id="rId35" Type="http://schemas.openxmlformats.org/officeDocument/2006/relationships/image" Target="../media/image167.png"/><Relationship Id="rId36" Type="http://schemas.openxmlformats.org/officeDocument/2006/relationships/image" Target="../media/image168.png"/><Relationship Id="rId37" Type="http://schemas.openxmlformats.org/officeDocument/2006/relationships/image" Target="../media/image169.png"/><Relationship Id="rId38" Type="http://schemas.openxmlformats.org/officeDocument/2006/relationships/image" Target="../media/image170.png"/><Relationship Id="rId39" Type="http://schemas.openxmlformats.org/officeDocument/2006/relationships/image" Target="../media/image171.png"/><Relationship Id="rId40" Type="http://schemas.openxmlformats.org/officeDocument/2006/relationships/image" Target="../media/image172.jpeg"/><Relationship Id="rId41" Type="http://schemas.openxmlformats.org/officeDocument/2006/relationships/image" Target="../media/image173.png"/><Relationship Id="rId42" Type="http://schemas.openxmlformats.org/officeDocument/2006/relationships/image" Target="../media/image174.png"/><Relationship Id="rId43" Type="http://schemas.openxmlformats.org/officeDocument/2006/relationships/image" Target="../media/image175.png"/><Relationship Id="rId44" Type="http://schemas.openxmlformats.org/officeDocument/2006/relationships/image" Target="../media/image176.png"/></Relationships>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1" name="Group 313">
            <a:extLst>
              <a:ext uri="{FF2B5EF4-FFF2-40B4-BE49-F238E27FC236}">
                <a16:creationId xmlns:a16="http://schemas.microsoft.com/office/drawing/2014/main" id="{C2108AC9-0463-CF82-7D09-6013B1477792}"/>
              </a:ext>
            </a:extLst>
          </p:cNvPr>
          <p:cNvGrpSpPr>
            <a:grpSpLocks/>
          </p:cNvGrpSpPr>
          <p:nvPr/>
        </p:nvGrpSpPr>
        <p:grpSpPr bwMode="auto">
          <a:xfrm>
            <a:off x="6985000" y="1707444"/>
            <a:ext cx="677333" cy="493889"/>
            <a:chOff x="24144" y="5476"/>
            <a:chExt cx="2016" cy="1436"/>
          </a:xfrm>
        </p:grpSpPr>
        <p:pic>
          <p:nvPicPr>
            <p:cNvPr id="2360" name="Picture 312">
              <a:extLst>
                <a:ext uri="{FF2B5EF4-FFF2-40B4-BE49-F238E27FC236}">
                  <a16:creationId xmlns:a16="http://schemas.microsoft.com/office/drawing/2014/main" id="{295179E8-ACC3-2096-2E01-9DD5B04DB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4" y="5476"/>
              <a:ext cx="2016" cy="1436"/>
            </a:xfrm>
            <a:prstGeom prst="rect">
              <a:avLst/>
            </a:prstGeom>
            <a:noFill/>
            <a:extLst>
              <a:ext uri="{909E8E84-426E-40DD-AFC4-6F175D3DCCD1}">
                <a14:hiddenFill xmlns:a14="http://schemas.microsoft.com/office/drawing/2010/main">
                  <a:solidFill>
                    <a:srgbClr val="FFFFFF"/>
                  </a:solidFill>
                </a14:hiddenFill>
              </a:ext>
            </a:extLst>
          </p:spPr>
        </p:pic>
        <p:sp>
          <p:nvSpPr>
            <p:cNvPr id="2168" name="Text Box 120">
              <a:extLst>
                <a:ext uri="{FF2B5EF4-FFF2-40B4-BE49-F238E27FC236}">
                  <a16:creationId xmlns:a16="http://schemas.microsoft.com/office/drawing/2014/main" id="{11383773-2AD3-E2A4-1CDF-546CF9F8B88A}"/>
                </a:ext>
              </a:extLst>
            </p:cNvPr>
            <p:cNvSpPr txBox="1">
              <a:spLocks noChangeArrowheads="1"/>
            </p:cNvSpPr>
            <p:nvPr/>
          </p:nvSpPr>
          <p:spPr bwMode="auto">
            <a:xfrm>
              <a:off x="24384" y="5904"/>
              <a:ext cx="845" cy="4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SST</a:t>
              </a:r>
            </a:p>
          </p:txBody>
        </p:sp>
      </p:grpSp>
      <p:pic>
        <p:nvPicPr>
          <p:cNvPr id="2302" name="Picture 254">
            <a:extLst>
              <a:ext uri="{FF2B5EF4-FFF2-40B4-BE49-F238E27FC236}">
                <a16:creationId xmlns:a16="http://schemas.microsoft.com/office/drawing/2014/main" id="{FC6F7A5A-4778-F5F4-0649-DF39BF004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444" y="3443111"/>
            <a:ext cx="1128889" cy="75347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AFA79D77-31C2-C152-DF36-6FD4525D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7783" y="606778"/>
            <a:ext cx="348662" cy="310444"/>
          </a:xfrm>
          <a:prstGeom prst="rect">
            <a:avLst/>
          </a:prstGeom>
          <a:noFill/>
          <a:extLst>
            <a:ext uri="{909E8E84-426E-40DD-AFC4-6F175D3DCCD1}">
              <a14:hiddenFill xmlns:a14="http://schemas.microsoft.com/office/drawing/2010/main">
                <a:solidFill>
                  <a:srgbClr val="FFFFFF"/>
                </a:solidFill>
              </a14:hiddenFill>
            </a:ext>
          </a:extLst>
        </p:spPr>
      </p:pic>
      <p:pic>
        <p:nvPicPr>
          <p:cNvPr id="2279" name="Picture 231">
            <a:extLst>
              <a:ext uri="{FF2B5EF4-FFF2-40B4-BE49-F238E27FC236}">
                <a16:creationId xmlns:a16="http://schemas.microsoft.com/office/drawing/2014/main" id="{8936C8C2-87A9-E3C6-F251-C6A8D52F05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273" y="4303889"/>
            <a:ext cx="468019" cy="728192"/>
          </a:xfrm>
          <a:prstGeom prst="rect">
            <a:avLst/>
          </a:prstGeom>
          <a:noFill/>
          <a:extLst>
            <a:ext uri="{909E8E84-426E-40DD-AFC4-6F175D3DCCD1}">
              <a14:hiddenFill xmlns:a14="http://schemas.microsoft.com/office/drawing/2010/main">
                <a:solidFill>
                  <a:srgbClr val="FFFFFF"/>
                </a:solidFill>
              </a14:hiddenFill>
            </a:ext>
          </a:extLst>
        </p:spPr>
      </p:pic>
      <p:grpSp>
        <p:nvGrpSpPr>
          <p:cNvPr id="2218" name="Group 170">
            <a:extLst>
              <a:ext uri="{FF2B5EF4-FFF2-40B4-BE49-F238E27FC236}">
                <a16:creationId xmlns:a16="http://schemas.microsoft.com/office/drawing/2014/main" id="{C0EC6AFC-5479-A3D2-9BB2-BBCA679C2ABE}"/>
              </a:ext>
            </a:extLst>
          </p:cNvPr>
          <p:cNvGrpSpPr>
            <a:grpSpLocks/>
          </p:cNvGrpSpPr>
          <p:nvPr/>
        </p:nvGrpSpPr>
        <p:grpSpPr bwMode="auto">
          <a:xfrm>
            <a:off x="2396244" y="3499085"/>
            <a:ext cx="534187" cy="540569"/>
            <a:chOff x="8448" y="10861"/>
            <a:chExt cx="2043" cy="1956"/>
          </a:xfrm>
        </p:grpSpPr>
        <p:pic>
          <p:nvPicPr>
            <p:cNvPr id="2213" name="Picture 165">
              <a:extLst>
                <a:ext uri="{FF2B5EF4-FFF2-40B4-BE49-F238E27FC236}">
                  <a16:creationId xmlns:a16="http://schemas.microsoft.com/office/drawing/2014/main" id="{5FA8F9C0-A3F5-EA57-23BF-C9DE64C85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643"/>
            <a:stretch>
              <a:fillRect/>
            </a:stretch>
          </p:blipFill>
          <p:spPr bwMode="auto">
            <a:xfrm>
              <a:off x="8448" y="11118"/>
              <a:ext cx="1680" cy="1602"/>
            </a:xfrm>
            <a:prstGeom prst="rect">
              <a:avLst/>
            </a:prstGeom>
            <a:noFill/>
            <a:extLst>
              <a:ext uri="{909E8E84-426E-40DD-AFC4-6F175D3DCCD1}">
                <a14:hiddenFill xmlns:a14="http://schemas.microsoft.com/office/drawing/2010/main">
                  <a:solidFill>
                    <a:srgbClr val="FFFFFF"/>
                  </a:solidFill>
                </a14:hiddenFill>
              </a:ext>
            </a:extLst>
          </p:spPr>
        </p:pic>
        <p:sp>
          <p:nvSpPr>
            <p:cNvPr id="2216" name="Text Box 168">
              <a:extLst>
                <a:ext uri="{FF2B5EF4-FFF2-40B4-BE49-F238E27FC236}">
                  <a16:creationId xmlns:a16="http://schemas.microsoft.com/office/drawing/2014/main" id="{9D9ABCE5-7624-61C4-6A6E-DE7E2355FDCB}"/>
                </a:ext>
              </a:extLst>
            </p:cNvPr>
            <p:cNvSpPr txBox="1">
              <a:spLocks noChangeArrowheads="1"/>
            </p:cNvSpPr>
            <p:nvPr/>
          </p:nvSpPr>
          <p:spPr bwMode="auto">
            <a:xfrm rot="16200000">
              <a:off x="9282" y="11608"/>
              <a:ext cx="1956"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A. Heidinger, NOAA/NESDIS/ORA</a:t>
              </a:r>
            </a:p>
          </p:txBody>
        </p:sp>
      </p:grpSp>
      <p:sp>
        <p:nvSpPr>
          <p:cNvPr id="2051" name="Text Box 3">
            <a:extLst>
              <a:ext uri="{FF2B5EF4-FFF2-40B4-BE49-F238E27FC236}">
                <a16:creationId xmlns:a16="http://schemas.microsoft.com/office/drawing/2014/main" id="{FEB44FCA-1D8D-71A2-B262-D658C6907B01}"/>
              </a:ext>
            </a:extLst>
          </p:cNvPr>
          <p:cNvSpPr txBox="1">
            <a:spLocks noChangeArrowheads="1"/>
          </p:cNvSpPr>
          <p:nvPr/>
        </p:nvSpPr>
        <p:spPr bwMode="auto">
          <a:xfrm>
            <a:off x="258410" y="536222"/>
            <a:ext cx="5279613" cy="59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63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Using GOES-R to help fulfill NOAA’s Mission Goals </a:t>
            </a:r>
          </a:p>
          <a:p>
            <a:pPr defTabSz="169347" fontAlgn="base">
              <a:spcBef>
                <a:spcPct val="0"/>
              </a:spcBef>
              <a:spcAft>
                <a:spcPct val="0"/>
              </a:spcAft>
            </a:pPr>
            <a:r>
              <a:rPr lang="en-US" altLang="zh-CN" sz="163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(Ecosystems, Weather/Water, Climate, and Commerce)</a:t>
            </a:r>
          </a:p>
        </p:txBody>
      </p:sp>
      <p:sp>
        <p:nvSpPr>
          <p:cNvPr id="2052" name="Text Box 4">
            <a:extLst>
              <a:ext uri="{FF2B5EF4-FFF2-40B4-BE49-F238E27FC236}">
                <a16:creationId xmlns:a16="http://schemas.microsoft.com/office/drawing/2014/main" id="{9AFD8D34-5D17-18FE-F6C4-CC000E33D5E4}"/>
              </a:ext>
            </a:extLst>
          </p:cNvPr>
          <p:cNvSpPr txBox="1">
            <a:spLocks noChangeArrowheads="1"/>
          </p:cNvSpPr>
          <p:nvPr/>
        </p:nvSpPr>
        <p:spPr bwMode="auto">
          <a:xfrm>
            <a:off x="2185458" y="1905000"/>
            <a:ext cx="1295547"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Ecosystems</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3" name="Text Box 5">
            <a:extLst>
              <a:ext uri="{FF2B5EF4-FFF2-40B4-BE49-F238E27FC236}">
                <a16:creationId xmlns:a16="http://schemas.microsoft.com/office/drawing/2014/main" id="{3704B728-95FA-E903-AA7D-A54900AA03FD}"/>
              </a:ext>
            </a:extLst>
          </p:cNvPr>
          <p:cNvSpPr txBox="1">
            <a:spLocks noChangeArrowheads="1"/>
          </p:cNvSpPr>
          <p:nvPr/>
        </p:nvSpPr>
        <p:spPr bwMode="auto">
          <a:xfrm>
            <a:off x="5362222" y="4007555"/>
            <a:ext cx="1256178"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Commerce</a:t>
            </a:r>
            <a:r>
              <a:rPr lang="en-US" altLang="zh-CN" sz="444">
                <a:solidFill>
                  <a:srgbClr val="FF0000"/>
                </a:solidFill>
                <a:latin typeface="Times New Roman" panose="02020603050405020304" pitchFamily="18" charset="0"/>
                <a:ea typeface="宋体" panose="02010600030101010101" pitchFamily="2" charset="-122"/>
              </a:rPr>
              <a:t> </a:t>
            </a:r>
          </a:p>
        </p:txBody>
      </p:sp>
      <p:sp>
        <p:nvSpPr>
          <p:cNvPr id="2054" name="Text Box 6">
            <a:extLst>
              <a:ext uri="{FF2B5EF4-FFF2-40B4-BE49-F238E27FC236}">
                <a16:creationId xmlns:a16="http://schemas.microsoft.com/office/drawing/2014/main" id="{06AA3682-29CC-1183-5A4D-9C2D4EC8B243}"/>
              </a:ext>
            </a:extLst>
          </p:cNvPr>
          <p:cNvSpPr txBox="1">
            <a:spLocks noChangeArrowheads="1"/>
          </p:cNvSpPr>
          <p:nvPr/>
        </p:nvSpPr>
        <p:spPr bwMode="auto">
          <a:xfrm>
            <a:off x="5348993" y="1955565"/>
            <a:ext cx="1688796"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Weather/Water</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5" name="Text Box 7">
            <a:extLst>
              <a:ext uri="{FF2B5EF4-FFF2-40B4-BE49-F238E27FC236}">
                <a16:creationId xmlns:a16="http://schemas.microsoft.com/office/drawing/2014/main" id="{4CC4645A-F7E1-D74A-4ED8-A8EA72B90184}"/>
              </a:ext>
            </a:extLst>
          </p:cNvPr>
          <p:cNvSpPr txBox="1">
            <a:spLocks noChangeArrowheads="1"/>
          </p:cNvSpPr>
          <p:nvPr/>
        </p:nvSpPr>
        <p:spPr bwMode="auto">
          <a:xfrm>
            <a:off x="2159000" y="4007555"/>
            <a:ext cx="957313"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Climate</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6" name="Text Box 8">
            <a:extLst>
              <a:ext uri="{FF2B5EF4-FFF2-40B4-BE49-F238E27FC236}">
                <a16:creationId xmlns:a16="http://schemas.microsoft.com/office/drawing/2014/main" id="{5F73C8AB-ACEF-9E89-D5CF-B595CAD2F502}"/>
              </a:ext>
            </a:extLst>
          </p:cNvPr>
          <p:cNvSpPr txBox="1">
            <a:spLocks noChangeArrowheads="1"/>
          </p:cNvSpPr>
          <p:nvPr/>
        </p:nvSpPr>
        <p:spPr bwMode="auto">
          <a:xfrm>
            <a:off x="979840" y="6025444"/>
            <a:ext cx="7878410"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GOES-R data and products will support all of NOAA’s mission goals!</a:t>
            </a:r>
            <a:endParaRPr lang="en-US" altLang="zh-CN" sz="444">
              <a:solidFill>
                <a:srgbClr val="FF0000"/>
              </a:solidFill>
              <a:latin typeface="Times New Roman" panose="02020603050405020304" pitchFamily="18" charset="0"/>
              <a:ea typeface="宋体" panose="02010600030101010101" pitchFamily="2" charset="-122"/>
            </a:endParaRPr>
          </a:p>
        </p:txBody>
      </p:sp>
      <p:grpSp>
        <p:nvGrpSpPr>
          <p:cNvPr id="2132" name="Group 84">
            <a:extLst>
              <a:ext uri="{FF2B5EF4-FFF2-40B4-BE49-F238E27FC236}">
                <a16:creationId xmlns:a16="http://schemas.microsoft.com/office/drawing/2014/main" id="{E82242BD-2B12-58B4-2A67-8BD4ADC6F5C6}"/>
              </a:ext>
            </a:extLst>
          </p:cNvPr>
          <p:cNvGrpSpPr>
            <a:grpSpLocks/>
          </p:cNvGrpSpPr>
          <p:nvPr/>
        </p:nvGrpSpPr>
        <p:grpSpPr bwMode="auto">
          <a:xfrm>
            <a:off x="217840" y="3958461"/>
            <a:ext cx="885472" cy="620889"/>
            <a:chOff x="1392" y="15552"/>
            <a:chExt cx="3124" cy="2112"/>
          </a:xfrm>
        </p:grpSpPr>
        <p:pic>
          <p:nvPicPr>
            <p:cNvPr id="2072" name="Picture 24">
              <a:extLst>
                <a:ext uri="{FF2B5EF4-FFF2-40B4-BE49-F238E27FC236}">
                  <a16:creationId xmlns:a16="http://schemas.microsoft.com/office/drawing/2014/main" id="{261E3C5C-7CBA-2C67-A71F-0B51DCD54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37167"/>
            <a:stretch>
              <a:fillRect/>
            </a:stretch>
          </p:blipFill>
          <p:spPr bwMode="auto">
            <a:xfrm>
              <a:off x="1392" y="15552"/>
              <a:ext cx="3124" cy="2112"/>
            </a:xfrm>
            <a:prstGeom prst="rect">
              <a:avLst/>
            </a:prstGeom>
            <a:noFill/>
            <a:extLst>
              <a:ext uri="{909E8E84-426E-40DD-AFC4-6F175D3DCCD1}">
                <a14:hiddenFill xmlns:a14="http://schemas.microsoft.com/office/drawing/2010/main">
                  <a:solidFill>
                    <a:srgbClr val="FFFFFF"/>
                  </a:solidFill>
                </a14:hiddenFill>
              </a:ext>
            </a:extLst>
          </p:spPr>
        </p:pic>
        <p:sp>
          <p:nvSpPr>
            <p:cNvPr id="2073" name="Text Box 25">
              <a:extLst>
                <a:ext uri="{FF2B5EF4-FFF2-40B4-BE49-F238E27FC236}">
                  <a16:creationId xmlns:a16="http://schemas.microsoft.com/office/drawing/2014/main" id="{D424AA5E-22B9-0108-3BF3-73399E6714E2}"/>
                </a:ext>
              </a:extLst>
            </p:cNvPr>
            <p:cNvSpPr txBox="1">
              <a:spLocks noChangeArrowheads="1"/>
            </p:cNvSpPr>
            <p:nvPr/>
          </p:nvSpPr>
          <p:spPr bwMode="auto">
            <a:xfrm>
              <a:off x="3491" y="17007"/>
              <a:ext cx="90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UW</a:t>
              </a:r>
              <a:endParaRPr lang="en-US" altLang="zh-CN" sz="444">
                <a:solidFill>
                  <a:srgbClr val="000000"/>
                </a:solidFill>
                <a:latin typeface="Times New Roman" panose="02020603050405020304" pitchFamily="18" charset="0"/>
                <a:ea typeface="宋体" panose="02010600030101010101" pitchFamily="2" charset="-122"/>
              </a:endParaRPr>
            </a:p>
          </p:txBody>
        </p:sp>
      </p:grpSp>
      <p:pic>
        <p:nvPicPr>
          <p:cNvPr id="2075" name="Picture 27">
            <a:extLst>
              <a:ext uri="{FF2B5EF4-FFF2-40B4-BE49-F238E27FC236}">
                <a16:creationId xmlns:a16="http://schemas.microsoft.com/office/drawing/2014/main" id="{7D1A90A6-D907-E23E-02A4-5DA847BC76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7555" y="4670778"/>
            <a:ext cx="326614" cy="338667"/>
          </a:xfrm>
          <a:prstGeom prst="rect">
            <a:avLst/>
          </a:prstGeom>
          <a:noFill/>
          <a:extLst>
            <a:ext uri="{909E8E84-426E-40DD-AFC4-6F175D3DCCD1}">
              <a14:hiddenFill xmlns:a14="http://schemas.microsoft.com/office/drawing/2010/main">
                <a:solidFill>
                  <a:srgbClr val="FFFFFF"/>
                </a:solidFill>
              </a14:hiddenFill>
            </a:ext>
          </a:extLst>
        </p:spPr>
      </p:pic>
      <p:grpSp>
        <p:nvGrpSpPr>
          <p:cNvPr id="2276" name="Group 228">
            <a:extLst>
              <a:ext uri="{FF2B5EF4-FFF2-40B4-BE49-F238E27FC236}">
                <a16:creationId xmlns:a16="http://schemas.microsoft.com/office/drawing/2014/main" id="{1D08C7F3-A2BB-93FE-9DB9-54D5DB11EF56}"/>
              </a:ext>
            </a:extLst>
          </p:cNvPr>
          <p:cNvGrpSpPr>
            <a:grpSpLocks/>
          </p:cNvGrpSpPr>
          <p:nvPr/>
        </p:nvGrpSpPr>
        <p:grpSpPr bwMode="auto">
          <a:xfrm>
            <a:off x="6803612" y="5348113"/>
            <a:ext cx="1184304" cy="847843"/>
            <a:chOff x="24000" y="16944"/>
            <a:chExt cx="4178" cy="2884"/>
          </a:xfrm>
        </p:grpSpPr>
        <p:sp>
          <p:nvSpPr>
            <p:cNvPr id="2086" name="Text Box 38">
              <a:extLst>
                <a:ext uri="{FF2B5EF4-FFF2-40B4-BE49-F238E27FC236}">
                  <a16:creationId xmlns:a16="http://schemas.microsoft.com/office/drawing/2014/main" id="{0D9E98D0-3378-8AD1-B56C-33DD34D75590}"/>
                </a:ext>
              </a:extLst>
            </p:cNvPr>
            <p:cNvSpPr txBox="1">
              <a:spLocks noChangeArrowheads="1"/>
            </p:cNvSpPr>
            <p:nvPr/>
          </p:nvSpPr>
          <p:spPr bwMode="auto">
            <a:xfrm>
              <a:off x="24381" y="18493"/>
              <a:ext cx="65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endParaRPr lang="zh-CN" altLang="zh-CN" sz="444">
                <a:solidFill>
                  <a:srgbClr val="000000"/>
                </a:solidFill>
                <a:latin typeface="Times New Roman" panose="02020603050405020304" pitchFamily="18" charset="0"/>
              </a:endParaRPr>
            </a:p>
          </p:txBody>
        </p:sp>
        <p:graphicFrame>
          <p:nvGraphicFramePr>
            <p:cNvPr id="2087" name="Object 39">
              <a:extLst>
                <a:ext uri="{FF2B5EF4-FFF2-40B4-BE49-F238E27FC236}">
                  <a16:creationId xmlns:a16="http://schemas.microsoft.com/office/drawing/2014/main" id="{4D52AACB-6D9C-3DEB-2FA5-3C1BBDBF9CE9}"/>
                </a:ext>
              </a:extLst>
            </p:cNvPr>
            <p:cNvGraphicFramePr>
              <a:graphicFrameLocks noChangeAspect="1"/>
            </p:cNvGraphicFramePr>
            <p:nvPr/>
          </p:nvGraphicFramePr>
          <p:xfrm>
            <a:off x="24000" y="17996"/>
            <a:ext cx="1634" cy="1309"/>
          </p:xfrm>
          <a:graphic>
            <a:graphicData uri="http://schemas.openxmlformats.org/presentationml/2006/ole">
              <mc:AlternateContent xmlns:mc="http://schemas.openxmlformats.org/markup-compatibility/2006">
                <mc:Choice xmlns:v="urn:schemas-microsoft-com:vml" Requires="v">
                  <p:oleObj name="Paint Shop Pro Image" r:id="rId9" imgW="3912195" imgH="2653659" progId="PaintShopPro">
                    <p:embed/>
                  </p:oleObj>
                </mc:Choice>
                <mc:Fallback>
                  <p:oleObj name="Paint Shop Pro Image" r:id="rId9" imgW="3912195" imgH="2653659" progId="PaintShopPro">
                    <p:embed/>
                    <p:pic>
                      <p:nvPicPr>
                        <p:cNvPr id="2087" name="Object 39">
                          <a:extLst>
                            <a:ext uri="{FF2B5EF4-FFF2-40B4-BE49-F238E27FC236}">
                              <a16:creationId xmlns:a16="http://schemas.microsoft.com/office/drawing/2014/main" id="{4D52AACB-6D9C-3DEB-2FA5-3C1BBDBF9C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2077" r="27760"/>
                        <a:stretch>
                          <a:fillRect/>
                        </a:stretch>
                      </p:blipFill>
                      <p:spPr bwMode="auto">
                        <a:xfrm>
                          <a:off x="24000" y="17996"/>
                          <a:ext cx="1634" cy="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8" name="Text Box 40">
              <a:extLst>
                <a:ext uri="{FF2B5EF4-FFF2-40B4-BE49-F238E27FC236}">
                  <a16:creationId xmlns:a16="http://schemas.microsoft.com/office/drawing/2014/main" id="{ED95936B-C3E2-95CC-408B-C98ED30FA828}"/>
                </a:ext>
              </a:extLst>
            </p:cNvPr>
            <p:cNvSpPr txBox="1">
              <a:spLocks noChangeArrowheads="1"/>
            </p:cNvSpPr>
            <p:nvPr/>
          </p:nvSpPr>
          <p:spPr bwMode="auto">
            <a:xfrm>
              <a:off x="24079" y="18816"/>
              <a:ext cx="1579" cy="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Simulated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(11-12 μm)</a:t>
              </a:r>
            </a:p>
          </p:txBody>
        </p:sp>
        <p:sp>
          <p:nvSpPr>
            <p:cNvPr id="2089" name="Text Box 41">
              <a:extLst>
                <a:ext uri="{FF2B5EF4-FFF2-40B4-BE49-F238E27FC236}">
                  <a16:creationId xmlns:a16="http://schemas.microsoft.com/office/drawing/2014/main" id="{64E4F20B-E6B8-0C73-9CBB-CE3399F82CA9}"/>
                </a:ext>
              </a:extLst>
            </p:cNvPr>
            <p:cNvSpPr txBox="1">
              <a:spLocks noChangeArrowheads="1"/>
            </p:cNvSpPr>
            <p:nvPr/>
          </p:nvSpPr>
          <p:spPr bwMode="auto">
            <a:xfrm>
              <a:off x="25228" y="17378"/>
              <a:ext cx="1915" cy="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169347" eaLnBrk="0" fontAlgn="base" hangingPunct="0">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One day after the Mt. Cleveland eruption</a:t>
              </a:r>
            </a:p>
            <a:p>
              <a:pPr algn="ctr" defTabSz="169347" eaLnBrk="0" fontAlgn="base" hangingPunct="0">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20 February 2001, 0845 UTC </a:t>
              </a:r>
            </a:p>
          </p:txBody>
        </p:sp>
        <p:pic>
          <p:nvPicPr>
            <p:cNvPr id="2090" name="Picture 42">
              <a:extLst>
                <a:ext uri="{FF2B5EF4-FFF2-40B4-BE49-F238E27FC236}">
                  <a16:creationId xmlns:a16="http://schemas.microsoft.com/office/drawing/2014/main" id="{0C80A08E-0B94-6437-6A24-FBD5DC3603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46" y="17391"/>
              <a:ext cx="972" cy="573"/>
            </a:xfrm>
            <a:prstGeom prst="rect">
              <a:avLst/>
            </a:prstGeom>
            <a:noFill/>
            <a:extLst>
              <a:ext uri="{909E8E84-426E-40DD-AFC4-6F175D3DCCD1}">
                <a14:hiddenFill xmlns:a14="http://schemas.microsoft.com/office/drawing/2010/main">
                  <a:solidFill>
                    <a:srgbClr val="FFFFFF"/>
                  </a:solidFill>
                </a14:hiddenFill>
              </a:ext>
            </a:extLst>
          </p:spPr>
        </p:pic>
        <p:sp>
          <p:nvSpPr>
            <p:cNvPr id="2091" name="Text Box 43">
              <a:extLst>
                <a:ext uri="{FF2B5EF4-FFF2-40B4-BE49-F238E27FC236}">
                  <a16:creationId xmlns:a16="http://schemas.microsoft.com/office/drawing/2014/main" id="{24021FA9-E158-07C7-5704-8C3AC31499EC}"/>
                </a:ext>
              </a:extLst>
            </p:cNvPr>
            <p:cNvSpPr txBox="1">
              <a:spLocks noChangeArrowheads="1"/>
            </p:cNvSpPr>
            <p:nvPr/>
          </p:nvSpPr>
          <p:spPr bwMode="auto">
            <a:xfrm>
              <a:off x="24442" y="16944"/>
              <a:ext cx="2693"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Volcanic Ash Plume:  </a:t>
              </a:r>
            </a:p>
            <a:p>
              <a:pPr defTabSz="169347" eaLnBrk="0" fontAlgn="base" hangingPunct="0">
                <a:spcBef>
                  <a:spcPct val="0"/>
                </a:spcBef>
                <a:spcAft>
                  <a:spcPct val="0"/>
                </a:spcAft>
              </a:pPr>
              <a:r>
                <a:rPr lang="en-US" altLang="zh-CN" sz="370" b="1">
                  <a:solidFill>
                    <a:srgbClr val="3333CC"/>
                  </a:solidFill>
                  <a:latin typeface="Times New Roman" panose="02020603050405020304" pitchFamily="18" charset="0"/>
                  <a:ea typeface="宋体" panose="02010600030101010101" pitchFamily="2" charset="-122"/>
                </a:rPr>
                <a:t>11-12 and 8.5-11 μm images</a:t>
              </a:r>
              <a:r>
                <a:rPr lang="en-US" altLang="zh-CN" sz="444">
                  <a:solidFill>
                    <a:srgbClr val="000000"/>
                  </a:solidFill>
                  <a:latin typeface="Times New Roman" panose="02020603050405020304" pitchFamily="18" charset="0"/>
                  <a:ea typeface="宋体" panose="02010600030101010101" pitchFamily="2" charset="-122"/>
                </a:rPr>
                <a:t> </a:t>
              </a:r>
            </a:p>
          </p:txBody>
        </p:sp>
        <p:grpSp>
          <p:nvGrpSpPr>
            <p:cNvPr id="2092" name="Group 44">
              <a:extLst>
                <a:ext uri="{FF2B5EF4-FFF2-40B4-BE49-F238E27FC236}">
                  <a16:creationId xmlns:a16="http://schemas.microsoft.com/office/drawing/2014/main" id="{698C93C7-1723-8D57-09EF-306094710AA0}"/>
                </a:ext>
              </a:extLst>
            </p:cNvPr>
            <p:cNvGrpSpPr>
              <a:grpSpLocks/>
            </p:cNvGrpSpPr>
            <p:nvPr/>
          </p:nvGrpSpPr>
          <p:grpSpPr bwMode="auto">
            <a:xfrm>
              <a:off x="25689" y="17992"/>
              <a:ext cx="2489" cy="1755"/>
              <a:chOff x="2976" y="1588"/>
              <a:chExt cx="4302" cy="3483"/>
            </a:xfrm>
          </p:grpSpPr>
          <p:graphicFrame>
            <p:nvGraphicFramePr>
              <p:cNvPr id="2093" name="Object 45">
                <a:extLst>
                  <a:ext uri="{FF2B5EF4-FFF2-40B4-BE49-F238E27FC236}">
                    <a16:creationId xmlns:a16="http://schemas.microsoft.com/office/drawing/2014/main" id="{5E36DD3B-7210-E846-C58D-23DD5B6D5258}"/>
                  </a:ext>
                </a:extLst>
              </p:cNvPr>
              <p:cNvGraphicFramePr>
                <a:graphicFrameLocks noChangeAspect="1"/>
              </p:cNvGraphicFramePr>
              <p:nvPr/>
            </p:nvGraphicFramePr>
            <p:xfrm>
              <a:off x="2976" y="1588"/>
              <a:ext cx="2693" cy="2670"/>
            </p:xfrm>
            <a:graphic>
              <a:graphicData uri="http://schemas.openxmlformats.org/presentationml/2006/ole">
                <mc:AlternateContent xmlns:mc="http://schemas.openxmlformats.org/markup-compatibility/2006">
                  <mc:Choice xmlns:v="urn:schemas-microsoft-com:vml" Requires="v">
                    <p:oleObj name="Paint Shop Pro Image" r:id="rId12" imgW="3902439" imgH="2663415" progId="PaintShopPro">
                      <p:embed/>
                    </p:oleObj>
                  </mc:Choice>
                  <mc:Fallback>
                    <p:oleObj name="Paint Shop Pro Image" r:id="rId12" imgW="3902439" imgH="2663415" progId="PaintShopPro">
                      <p:embed/>
                      <p:pic>
                        <p:nvPicPr>
                          <p:cNvPr id="2093" name="Object 45">
                            <a:extLst>
                              <a:ext uri="{FF2B5EF4-FFF2-40B4-BE49-F238E27FC236}">
                                <a16:creationId xmlns:a16="http://schemas.microsoft.com/office/drawing/2014/main" id="{5E36DD3B-7210-E846-C58D-23DD5B6D52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r="28572"/>
                          <a:stretch>
                            <a:fillRect/>
                          </a:stretch>
                        </p:blipFill>
                        <p:spPr bwMode="auto">
                          <a:xfrm>
                            <a:off x="2976" y="1588"/>
                            <a:ext cx="2693" cy="2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94" name="Text Box 46">
                <a:extLst>
                  <a:ext uri="{FF2B5EF4-FFF2-40B4-BE49-F238E27FC236}">
                    <a16:creationId xmlns:a16="http://schemas.microsoft.com/office/drawing/2014/main" id="{AD2DC56B-82CE-269A-09BB-925EAE118FBA}"/>
                  </a:ext>
                </a:extLst>
              </p:cNvPr>
              <p:cNvSpPr txBox="1">
                <a:spLocks noChangeArrowheads="1"/>
              </p:cNvSpPr>
              <p:nvPr/>
            </p:nvSpPr>
            <p:spPr bwMode="auto">
              <a:xfrm>
                <a:off x="5135" y="4178"/>
                <a:ext cx="2143" cy="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59">
                    <a:solidFill>
                      <a:srgbClr val="000000"/>
                    </a:solidFill>
                    <a:latin typeface="Times New Roman" panose="02020603050405020304" pitchFamily="18" charset="0"/>
                    <a:ea typeface="宋体" panose="02010600030101010101" pitchFamily="2" charset="-122"/>
                  </a:rPr>
                  <a:t>UW/CIMSS</a:t>
                </a:r>
                <a:endParaRPr lang="en-US" altLang="zh-CN" sz="444">
                  <a:solidFill>
                    <a:srgbClr val="000000"/>
                  </a:solidFill>
                  <a:latin typeface="Times New Roman" panose="02020603050405020304" pitchFamily="18" charset="0"/>
                  <a:ea typeface="宋体" panose="02010600030101010101" pitchFamily="2" charset="-122"/>
                </a:endParaRPr>
              </a:p>
            </p:txBody>
          </p:sp>
        </p:grpSp>
        <p:sp>
          <p:nvSpPr>
            <p:cNvPr id="2095" name="Text Box 47">
              <a:extLst>
                <a:ext uri="{FF2B5EF4-FFF2-40B4-BE49-F238E27FC236}">
                  <a16:creationId xmlns:a16="http://schemas.microsoft.com/office/drawing/2014/main" id="{CD7F88A4-7238-6F90-01AE-7E0858D0126A}"/>
                </a:ext>
              </a:extLst>
            </p:cNvPr>
            <p:cNvSpPr txBox="1">
              <a:spLocks noChangeArrowheads="1"/>
            </p:cNvSpPr>
            <p:nvPr/>
          </p:nvSpPr>
          <p:spPr bwMode="auto">
            <a:xfrm>
              <a:off x="25865" y="18816"/>
              <a:ext cx="1630" cy="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Simulated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ABI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(8.5-11 μm)</a:t>
              </a:r>
              <a:endParaRPr lang="en-US" altLang="zh-CN" sz="444">
                <a:solidFill>
                  <a:srgbClr val="FFFF00"/>
                </a:solidFill>
                <a:latin typeface="Times New Roman" panose="02020603050405020304" pitchFamily="18" charset="0"/>
                <a:ea typeface="宋体" panose="02010600030101010101" pitchFamily="2" charset="-122"/>
              </a:endParaRPr>
            </a:p>
          </p:txBody>
        </p:sp>
      </p:grpSp>
      <p:pic>
        <p:nvPicPr>
          <p:cNvPr id="2100" name="Picture 52">
            <a:extLst>
              <a:ext uri="{FF2B5EF4-FFF2-40B4-BE49-F238E27FC236}">
                <a16:creationId xmlns:a16="http://schemas.microsoft.com/office/drawing/2014/main" id="{93DF0213-5C23-CEA9-1588-F24BB3666EB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6511" y="1791229"/>
            <a:ext cx="640880" cy="526227"/>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01" name="Picture 53">
            <a:extLst>
              <a:ext uri="{FF2B5EF4-FFF2-40B4-BE49-F238E27FC236}">
                <a16:creationId xmlns:a16="http://schemas.microsoft.com/office/drawing/2014/main" id="{102B83E7-5A47-80B6-A8A9-C66BA7C069D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18778" y="1513417"/>
            <a:ext cx="635000" cy="521229"/>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02" name="Text Box 54">
            <a:extLst>
              <a:ext uri="{FF2B5EF4-FFF2-40B4-BE49-F238E27FC236}">
                <a16:creationId xmlns:a16="http://schemas.microsoft.com/office/drawing/2014/main" id="{A8DA073B-8B6C-A631-8DC3-7E54E30A0F31}"/>
              </a:ext>
            </a:extLst>
          </p:cNvPr>
          <p:cNvSpPr txBox="1">
            <a:spLocks noChangeArrowheads="1"/>
          </p:cNvSpPr>
          <p:nvPr/>
        </p:nvSpPr>
        <p:spPr bwMode="auto">
          <a:xfrm>
            <a:off x="8358482" y="1493426"/>
            <a:ext cx="546945" cy="2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Simulated ABI </a:t>
            </a:r>
          </a:p>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(from MODIS)</a:t>
            </a:r>
          </a:p>
        </p:txBody>
      </p:sp>
      <p:sp>
        <p:nvSpPr>
          <p:cNvPr id="2103" name="Text Box 55">
            <a:extLst>
              <a:ext uri="{FF2B5EF4-FFF2-40B4-BE49-F238E27FC236}">
                <a16:creationId xmlns:a16="http://schemas.microsoft.com/office/drawing/2014/main" id="{40E47464-46F4-1440-7845-FAC5F9F6423C}"/>
              </a:ext>
            </a:extLst>
          </p:cNvPr>
          <p:cNvSpPr txBox="1">
            <a:spLocks noChangeArrowheads="1"/>
          </p:cNvSpPr>
          <p:nvPr/>
        </p:nvSpPr>
        <p:spPr bwMode="auto">
          <a:xfrm>
            <a:off x="8212961" y="2201334"/>
            <a:ext cx="335348"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GOES</a:t>
            </a:r>
          </a:p>
        </p:txBody>
      </p:sp>
      <p:sp>
        <p:nvSpPr>
          <p:cNvPr id="2104" name="Text Box 56">
            <a:extLst>
              <a:ext uri="{FF2B5EF4-FFF2-40B4-BE49-F238E27FC236}">
                <a16:creationId xmlns:a16="http://schemas.microsoft.com/office/drawing/2014/main" id="{27AA13CB-DC96-D896-DD17-BFBAAA888AC1}"/>
              </a:ext>
            </a:extLst>
          </p:cNvPr>
          <p:cNvSpPr txBox="1">
            <a:spLocks noChangeArrowheads="1"/>
          </p:cNvSpPr>
          <p:nvPr/>
        </p:nvSpPr>
        <p:spPr bwMode="auto">
          <a:xfrm>
            <a:off x="8487540" y="1616310"/>
            <a:ext cx="478016" cy="246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Enhanced “V”: </a:t>
            </a:r>
          </a:p>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IR windows</a:t>
            </a:r>
          </a:p>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May 25, 2000</a:t>
            </a:r>
          </a:p>
        </p:txBody>
      </p:sp>
      <p:sp>
        <p:nvSpPr>
          <p:cNvPr id="2105" name="Text Box 57">
            <a:extLst>
              <a:ext uri="{FF2B5EF4-FFF2-40B4-BE49-F238E27FC236}">
                <a16:creationId xmlns:a16="http://schemas.microsoft.com/office/drawing/2014/main" id="{ED78C5FC-9AD1-409F-49B3-82D4F6E3D129}"/>
              </a:ext>
            </a:extLst>
          </p:cNvPr>
          <p:cNvSpPr txBox="1">
            <a:spLocks noChangeArrowheads="1"/>
          </p:cNvSpPr>
          <p:nvPr/>
        </p:nvSpPr>
        <p:spPr bwMode="auto">
          <a:xfrm>
            <a:off x="7827551" y="2059341"/>
            <a:ext cx="519694"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Enhanced “V”</a:t>
            </a:r>
          </a:p>
        </p:txBody>
      </p:sp>
      <p:sp>
        <p:nvSpPr>
          <p:cNvPr id="2106" name="Line 58">
            <a:extLst>
              <a:ext uri="{FF2B5EF4-FFF2-40B4-BE49-F238E27FC236}">
                <a16:creationId xmlns:a16="http://schemas.microsoft.com/office/drawing/2014/main" id="{7D1ABE36-8375-9B18-7503-81B91A1474D6}"/>
              </a:ext>
            </a:extLst>
          </p:cNvPr>
          <p:cNvSpPr>
            <a:spLocks noChangeShapeType="1"/>
          </p:cNvSpPr>
          <p:nvPr/>
        </p:nvSpPr>
        <p:spPr bwMode="auto">
          <a:xfrm flipV="1">
            <a:off x="7954551" y="1890595"/>
            <a:ext cx="181681" cy="158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07" name="Line 59">
            <a:extLst>
              <a:ext uri="{FF2B5EF4-FFF2-40B4-BE49-F238E27FC236}">
                <a16:creationId xmlns:a16="http://schemas.microsoft.com/office/drawing/2014/main" id="{A3CBF132-CD1B-5F98-FD41-7C24C84EFC41}"/>
              </a:ext>
            </a:extLst>
          </p:cNvPr>
          <p:cNvSpPr>
            <a:spLocks noChangeShapeType="1"/>
          </p:cNvSpPr>
          <p:nvPr/>
        </p:nvSpPr>
        <p:spPr bwMode="auto">
          <a:xfrm>
            <a:off x="8054505" y="2069336"/>
            <a:ext cx="598840" cy="693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08" name="Text Box 60">
            <a:extLst>
              <a:ext uri="{FF2B5EF4-FFF2-40B4-BE49-F238E27FC236}">
                <a16:creationId xmlns:a16="http://schemas.microsoft.com/office/drawing/2014/main" id="{4CBD7AF6-28C3-588D-568F-1A52A1918C1D}"/>
              </a:ext>
            </a:extLst>
          </p:cNvPr>
          <p:cNvSpPr txBox="1">
            <a:spLocks noChangeArrowheads="1"/>
          </p:cNvSpPr>
          <p:nvPr/>
        </p:nvSpPr>
        <p:spPr bwMode="auto">
          <a:xfrm>
            <a:off x="8027165" y="1523412"/>
            <a:ext cx="283398" cy="7075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concentric anvil-layer waves</a:t>
            </a:r>
          </a:p>
        </p:txBody>
      </p:sp>
      <p:sp>
        <p:nvSpPr>
          <p:cNvPr id="2109" name="Line 61">
            <a:extLst>
              <a:ext uri="{FF2B5EF4-FFF2-40B4-BE49-F238E27FC236}">
                <a16:creationId xmlns:a16="http://schemas.microsoft.com/office/drawing/2014/main" id="{5350A328-1404-97B6-EBCF-2174EF123FEC}"/>
              </a:ext>
            </a:extLst>
          </p:cNvPr>
          <p:cNvSpPr>
            <a:spLocks noChangeShapeType="1"/>
          </p:cNvSpPr>
          <p:nvPr/>
        </p:nvSpPr>
        <p:spPr bwMode="auto">
          <a:xfrm flipH="1">
            <a:off x="7927505" y="1592792"/>
            <a:ext cx="99660" cy="99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10" name="Text Box 62">
            <a:extLst>
              <a:ext uri="{FF2B5EF4-FFF2-40B4-BE49-F238E27FC236}">
                <a16:creationId xmlns:a16="http://schemas.microsoft.com/office/drawing/2014/main" id="{7177E3B9-DD34-F392-AD34-9DF41B9D500C}"/>
              </a:ext>
            </a:extLst>
          </p:cNvPr>
          <p:cNvSpPr txBox="1">
            <a:spLocks noChangeArrowheads="1"/>
          </p:cNvSpPr>
          <p:nvPr/>
        </p:nvSpPr>
        <p:spPr bwMode="auto">
          <a:xfrm>
            <a:off x="7764051" y="1439334"/>
            <a:ext cx="580614"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endParaRPr lang="zh-CN" altLang="zh-CN" sz="444">
              <a:solidFill>
                <a:srgbClr val="000000"/>
              </a:solidFill>
              <a:latin typeface="Times New Roman" panose="02020603050405020304" pitchFamily="18" charset="0"/>
            </a:endParaRPr>
          </a:p>
        </p:txBody>
      </p:sp>
      <p:sp>
        <p:nvSpPr>
          <p:cNvPr id="2111" name="Text Box 63">
            <a:extLst>
              <a:ext uri="{FF2B5EF4-FFF2-40B4-BE49-F238E27FC236}">
                <a16:creationId xmlns:a16="http://schemas.microsoft.com/office/drawing/2014/main" id="{235A8431-F5BF-8E26-F3D3-0BAF588D4D41}"/>
              </a:ext>
            </a:extLst>
          </p:cNvPr>
          <p:cNvSpPr txBox="1">
            <a:spLocks noChangeArrowheads="1"/>
          </p:cNvSpPr>
          <p:nvPr/>
        </p:nvSpPr>
        <p:spPr bwMode="auto">
          <a:xfrm>
            <a:off x="7814028" y="1425223"/>
            <a:ext cx="1067921"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Higher Spatial Resolution Channels</a:t>
            </a:r>
            <a:endParaRPr lang="en-US" altLang="zh-CN" sz="444" b="1">
              <a:solidFill>
                <a:srgbClr val="000000"/>
              </a:solidFill>
              <a:latin typeface="Times New Roman" panose="02020603050405020304" pitchFamily="18" charset="0"/>
              <a:ea typeface="宋体" panose="02010600030101010101" pitchFamily="2" charset="-122"/>
            </a:endParaRPr>
          </a:p>
        </p:txBody>
      </p:sp>
      <p:sp>
        <p:nvSpPr>
          <p:cNvPr id="2112" name="Text Box 64">
            <a:extLst>
              <a:ext uri="{FF2B5EF4-FFF2-40B4-BE49-F238E27FC236}">
                <a16:creationId xmlns:a16="http://schemas.microsoft.com/office/drawing/2014/main" id="{C77D7C91-E1FF-F24B-EB16-8A821F29F884}"/>
              </a:ext>
            </a:extLst>
          </p:cNvPr>
          <p:cNvSpPr txBox="1">
            <a:spLocks noChangeArrowheads="1"/>
          </p:cNvSpPr>
          <p:nvPr/>
        </p:nvSpPr>
        <p:spPr bwMode="auto">
          <a:xfrm>
            <a:off x="8222368" y="2328333"/>
            <a:ext cx="571500" cy="1492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http://cimss.ssec.wisc.edu/goes/misc/000525.html</a:t>
            </a:r>
          </a:p>
        </p:txBody>
      </p:sp>
      <p:sp>
        <p:nvSpPr>
          <p:cNvPr id="2115" name="Text Box 67">
            <a:extLst>
              <a:ext uri="{FF2B5EF4-FFF2-40B4-BE49-F238E27FC236}">
                <a16:creationId xmlns:a16="http://schemas.microsoft.com/office/drawing/2014/main" id="{C485E486-345C-BB75-6684-D8BA34D96959}"/>
              </a:ext>
            </a:extLst>
          </p:cNvPr>
          <p:cNvSpPr txBox="1">
            <a:spLocks noChangeArrowheads="1"/>
          </p:cNvSpPr>
          <p:nvPr/>
        </p:nvSpPr>
        <p:spPr bwMode="auto">
          <a:xfrm>
            <a:off x="5743222" y="5371630"/>
            <a:ext cx="473206" cy="70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SEISS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a:solidFill>
                  <a:srgbClr val="3333CC"/>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6" name="Text Box 68">
            <a:extLst>
              <a:ext uri="{FF2B5EF4-FFF2-40B4-BE49-F238E27FC236}">
                <a16:creationId xmlns:a16="http://schemas.microsoft.com/office/drawing/2014/main" id="{C8F959FA-8F4E-F243-6C9F-4F095B8B8F6C}"/>
              </a:ext>
            </a:extLst>
          </p:cNvPr>
          <p:cNvSpPr txBox="1">
            <a:spLocks noChangeArrowheads="1"/>
          </p:cNvSpPr>
          <p:nvPr/>
        </p:nvSpPr>
        <p:spPr bwMode="auto">
          <a:xfrm>
            <a:off x="1425222" y="4473810"/>
            <a:ext cx="473206" cy="570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7" name="Text Box 69">
            <a:extLst>
              <a:ext uri="{FF2B5EF4-FFF2-40B4-BE49-F238E27FC236}">
                <a16:creationId xmlns:a16="http://schemas.microsoft.com/office/drawing/2014/main" id="{D9183B19-C194-18B2-D61B-D879CD31B613}"/>
              </a:ext>
            </a:extLst>
          </p:cNvPr>
          <p:cNvSpPr txBox="1">
            <a:spLocks noChangeArrowheads="1"/>
          </p:cNvSpPr>
          <p:nvPr/>
        </p:nvSpPr>
        <p:spPr bwMode="auto">
          <a:xfrm>
            <a:off x="4995333" y="1763889"/>
            <a:ext cx="473206" cy="70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SEISS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b="1">
                <a:solidFill>
                  <a:srgbClr val="3333CC"/>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8" name="Text Box 70">
            <a:extLst>
              <a:ext uri="{FF2B5EF4-FFF2-40B4-BE49-F238E27FC236}">
                <a16:creationId xmlns:a16="http://schemas.microsoft.com/office/drawing/2014/main" id="{7F5DD8D3-F02B-5495-0E09-BEC7A4B34E36}"/>
              </a:ext>
            </a:extLst>
          </p:cNvPr>
          <p:cNvSpPr txBox="1">
            <a:spLocks noChangeArrowheads="1"/>
          </p:cNvSpPr>
          <p:nvPr/>
        </p:nvSpPr>
        <p:spPr bwMode="auto">
          <a:xfrm>
            <a:off x="1637771" y="1890889"/>
            <a:ext cx="423514" cy="36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 </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20" name="Text Box 72">
            <a:extLst>
              <a:ext uri="{FF2B5EF4-FFF2-40B4-BE49-F238E27FC236}">
                <a16:creationId xmlns:a16="http://schemas.microsoft.com/office/drawing/2014/main" id="{A24EBE1E-9341-D82B-7BFC-EB326E55A3E8}"/>
              </a:ext>
            </a:extLst>
          </p:cNvPr>
          <p:cNvSpPr txBox="1">
            <a:spLocks noChangeArrowheads="1"/>
          </p:cNvSpPr>
          <p:nvPr/>
        </p:nvSpPr>
        <p:spPr bwMode="auto">
          <a:xfrm>
            <a:off x="225778" y="1072445"/>
            <a:ext cx="3273778" cy="719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Timothy J. Schmit, </a:t>
            </a:r>
            <a:r>
              <a:rPr lang="en-US" altLang="zh-CN" sz="593" b="1" dirty="0">
                <a:solidFill>
                  <a:srgbClr val="000000"/>
                </a:solidFill>
                <a:latin typeface="Times New Roman" panose="02020603050405020304" pitchFamily="18" charset="0"/>
                <a:ea typeface="宋体" panose="02010600030101010101" pitchFamily="2" charset="-122"/>
              </a:rPr>
              <a:t>NOAA/NESDIS/STAR (Satellite Applications</a:t>
            </a:r>
            <a:r>
              <a:rPr lang="en-US" altLang="zh-CN" sz="593"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and</a:t>
            </a:r>
            <a:r>
              <a:rPr lang="en-US" altLang="zh-CN" sz="593"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Research)</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W. P. Menzel</a:t>
            </a: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r>
              <a:rPr lang="en-US" altLang="zh-CN" sz="593" b="1" dirty="0">
                <a:solidFill>
                  <a:srgbClr val="000000"/>
                </a:solidFill>
                <a:latin typeface="Times New Roman" panose="02020603050405020304" pitchFamily="18" charset="0"/>
                <a:ea typeface="宋体" panose="02010600030101010101" pitchFamily="2" charset="-122"/>
              </a:rPr>
              <a:t>NOAA/NESDIS/STAR (Satellite Applications and Research)</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James J. </a:t>
            </a:r>
            <a:r>
              <a:rPr lang="en-US" altLang="zh-CN" sz="815" b="1" dirty="0" err="1">
                <a:solidFill>
                  <a:srgbClr val="000000"/>
                </a:solidFill>
                <a:latin typeface="Times New Roman" panose="02020603050405020304" pitchFamily="18" charset="0"/>
                <a:ea typeface="宋体" panose="02010600030101010101" pitchFamily="2" charset="-122"/>
                <a:cs typeface="Arial" panose="020B0604020202020204" pitchFamily="34" charset="0"/>
              </a:rPr>
              <a:t>Gurka</a:t>
            </a: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r>
              <a:rPr lang="en-US" altLang="zh-CN" sz="593" b="1" dirty="0">
                <a:solidFill>
                  <a:srgbClr val="000000"/>
                </a:solidFill>
                <a:latin typeface="Times New Roman" panose="02020603050405020304" pitchFamily="18" charset="0"/>
                <a:ea typeface="宋体" panose="02010600030101010101" pitchFamily="2" charset="-122"/>
              </a:rPr>
              <a:t>NOAA/NESDIS/OSD (Office of Systems Development)</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Jun Li, Mat </a:t>
            </a:r>
            <a:r>
              <a:rPr lang="en-US" altLang="zh-CN" sz="815" b="1" dirty="0" err="1">
                <a:solidFill>
                  <a:srgbClr val="000000"/>
                </a:solidFill>
                <a:latin typeface="Times New Roman" panose="02020603050405020304" pitchFamily="18" charset="0"/>
                <a:ea typeface="宋体" panose="02010600030101010101" pitchFamily="2" charset="-122"/>
              </a:rPr>
              <a:t>Gunshor</a:t>
            </a:r>
            <a:r>
              <a:rPr lang="en-US" altLang="zh-CN" sz="815" b="1"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CIMSS (Cooperative Institute for Meteorological Satellite Studies)</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Steven Hill</a:t>
            </a:r>
            <a:r>
              <a:rPr lang="en-US" altLang="zh-CN" sz="593" b="1" dirty="0">
                <a:solidFill>
                  <a:srgbClr val="000000"/>
                </a:solidFill>
                <a:latin typeface="Times New Roman" panose="02020603050405020304" pitchFamily="18" charset="0"/>
                <a:ea typeface="宋体" panose="02010600030101010101" pitchFamily="2" charset="-122"/>
              </a:rPr>
              <a:t>, NOAA/NWS/NCEP Space Environment Center (SEC), Boulder, CO</a:t>
            </a:r>
          </a:p>
        </p:txBody>
      </p:sp>
      <p:sp>
        <p:nvSpPr>
          <p:cNvPr id="2133" name="Text Box 85">
            <a:extLst>
              <a:ext uri="{FF2B5EF4-FFF2-40B4-BE49-F238E27FC236}">
                <a16:creationId xmlns:a16="http://schemas.microsoft.com/office/drawing/2014/main" id="{F357680A-D52B-C65E-001B-B4548830242A}"/>
              </a:ext>
            </a:extLst>
          </p:cNvPr>
          <p:cNvSpPr txBox="1">
            <a:spLocks noChangeArrowheads="1"/>
          </p:cNvSpPr>
          <p:nvPr/>
        </p:nvSpPr>
        <p:spPr bwMode="auto">
          <a:xfrm>
            <a:off x="1368778" y="2181637"/>
            <a:ext cx="3397084" cy="22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Protect, restore, and manage the use of coastal and ocean resources through ecosystem-based management </a:t>
            </a:r>
          </a:p>
          <a:p>
            <a:pPr defTabSz="169347" fontAlgn="base">
              <a:spcBef>
                <a:spcPct val="0"/>
              </a:spcBef>
              <a:spcAft>
                <a:spcPct val="0"/>
              </a:spcAft>
            </a:pPr>
            <a:endParaRPr lang="en-US" altLang="zh-CN" sz="444">
              <a:solidFill>
                <a:srgbClr val="000000"/>
              </a:solidFill>
              <a:latin typeface="Times New Roman" panose="02020603050405020304" pitchFamily="18" charset="0"/>
              <a:ea typeface="宋体" panose="02010600030101010101" pitchFamily="2" charset="-122"/>
            </a:endParaRPr>
          </a:p>
        </p:txBody>
      </p:sp>
      <p:sp>
        <p:nvSpPr>
          <p:cNvPr id="2135" name="Text Box 87">
            <a:extLst>
              <a:ext uri="{FF2B5EF4-FFF2-40B4-BE49-F238E27FC236}">
                <a16:creationId xmlns:a16="http://schemas.microsoft.com/office/drawing/2014/main" id="{11F9192E-00E7-9898-AAE2-E86E3E0C4899}"/>
              </a:ext>
            </a:extLst>
          </p:cNvPr>
          <p:cNvSpPr txBox="1">
            <a:spLocks noChangeArrowheads="1"/>
          </p:cNvSpPr>
          <p:nvPr/>
        </p:nvSpPr>
        <p:spPr bwMode="auto">
          <a:xfrm>
            <a:off x="1763889" y="3016838"/>
            <a:ext cx="1104489" cy="98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Ecosystems NOAA goal includes:</a:t>
            </a:r>
          </a:p>
          <a:p>
            <a:pPr defTabSz="169347" fontAlgn="base">
              <a:spcBef>
                <a:spcPct val="0"/>
              </a:spcBef>
              <a:spcAft>
                <a:spcPct val="0"/>
              </a:spcAft>
            </a:pPr>
            <a:endParaRPr kumimoji="1" lang="en-US" altLang="zh-CN" sz="148" b="1" i="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Corals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Ecosystem Research </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Habitat Restoration</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Coastal Resource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Invasive Species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Undersea Research and Exploration</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Protected Species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Protected Areas </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Fisheries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Aquaculture</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Enforcement</a:t>
            </a:r>
            <a:br>
              <a:rPr kumimoji="1" lang="en-US" altLang="zh-CN" sz="370" b="1" i="1">
                <a:solidFill>
                  <a:srgbClr val="006600"/>
                </a:solidFill>
                <a:latin typeface="Verdana" panose="020B0604030504040204" pitchFamily="34" charset="0"/>
                <a:ea typeface="宋体" panose="02010600030101010101" pitchFamily="2" charset="-122"/>
              </a:rPr>
            </a:br>
            <a:endParaRPr kumimoji="1" lang="en-US" altLang="zh-CN" sz="370" b="1" i="1">
              <a:solidFill>
                <a:srgbClr val="006600"/>
              </a:solidFill>
              <a:latin typeface="Verdana" panose="020B0604030504040204" pitchFamily="34" charset="0"/>
              <a:ea typeface="宋体" panose="02010600030101010101" pitchFamily="2" charset="-122"/>
            </a:endParaRPr>
          </a:p>
        </p:txBody>
      </p:sp>
      <p:sp>
        <p:nvSpPr>
          <p:cNvPr id="2136" name="Text Box 88">
            <a:extLst>
              <a:ext uri="{FF2B5EF4-FFF2-40B4-BE49-F238E27FC236}">
                <a16:creationId xmlns:a16="http://schemas.microsoft.com/office/drawing/2014/main" id="{76DC0BE8-5FCF-BE60-5887-85F14ECE7BC1}"/>
              </a:ext>
            </a:extLst>
          </p:cNvPr>
          <p:cNvSpPr txBox="1">
            <a:spLocks noChangeArrowheads="1"/>
          </p:cNvSpPr>
          <p:nvPr/>
        </p:nvSpPr>
        <p:spPr bwMode="auto">
          <a:xfrm>
            <a:off x="1687160" y="4360333"/>
            <a:ext cx="2842445"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Understand climate variability and change to enhance society’s ability to plan and respond</a:t>
            </a:r>
          </a:p>
        </p:txBody>
      </p:sp>
      <p:sp>
        <p:nvSpPr>
          <p:cNvPr id="2137" name="Text Box 89">
            <a:extLst>
              <a:ext uri="{FF2B5EF4-FFF2-40B4-BE49-F238E27FC236}">
                <a16:creationId xmlns:a16="http://schemas.microsoft.com/office/drawing/2014/main" id="{C97A3BB6-8739-50C7-34F1-F59A3AB37182}"/>
              </a:ext>
            </a:extLst>
          </p:cNvPr>
          <p:cNvSpPr txBox="1">
            <a:spLocks noChangeArrowheads="1"/>
          </p:cNvSpPr>
          <p:nvPr/>
        </p:nvSpPr>
        <p:spPr bwMode="auto">
          <a:xfrm>
            <a:off x="3102387" y="5658556"/>
            <a:ext cx="1143262" cy="46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Climate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Climate Observations and Analysis</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Climate and Ecosystems </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Forcing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Predictions and Projections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Information for Decisions</a:t>
            </a:r>
          </a:p>
        </p:txBody>
      </p:sp>
      <p:sp>
        <p:nvSpPr>
          <p:cNvPr id="2138" name="Text Box 90">
            <a:extLst>
              <a:ext uri="{FF2B5EF4-FFF2-40B4-BE49-F238E27FC236}">
                <a16:creationId xmlns:a16="http://schemas.microsoft.com/office/drawing/2014/main" id="{52F5BA98-B78E-B93B-FB69-F9F4419C0E33}"/>
              </a:ext>
            </a:extLst>
          </p:cNvPr>
          <p:cNvSpPr txBox="1">
            <a:spLocks noChangeArrowheads="1"/>
          </p:cNvSpPr>
          <p:nvPr/>
        </p:nvSpPr>
        <p:spPr bwMode="auto">
          <a:xfrm>
            <a:off x="5291667" y="2263364"/>
            <a:ext cx="1853392"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Serve society’s needs for weather and water information</a:t>
            </a:r>
          </a:p>
        </p:txBody>
      </p:sp>
      <p:sp>
        <p:nvSpPr>
          <p:cNvPr id="2139" name="Text Box 91">
            <a:extLst>
              <a:ext uri="{FF2B5EF4-FFF2-40B4-BE49-F238E27FC236}">
                <a16:creationId xmlns:a16="http://schemas.microsoft.com/office/drawing/2014/main" id="{8A0A5201-A112-2CC9-558C-5E6581A4E37E}"/>
              </a:ext>
            </a:extLst>
          </p:cNvPr>
          <p:cNvSpPr txBox="1">
            <a:spLocks noChangeArrowheads="1"/>
          </p:cNvSpPr>
          <p:nvPr/>
        </p:nvSpPr>
        <p:spPr bwMode="auto">
          <a:xfrm>
            <a:off x="6585773" y="2878667"/>
            <a:ext cx="1333500" cy="69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Weather/Water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Local Forecasts and Warnings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Tropical Storm Program</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Space Weather</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Air Quality</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Environmental Modeling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Hydrology – Rivers, Lakes, and Floods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Weather and Water Science and Technology Infusion Program</a:t>
            </a:r>
          </a:p>
        </p:txBody>
      </p:sp>
      <p:sp>
        <p:nvSpPr>
          <p:cNvPr id="2140" name="Text Box 92">
            <a:extLst>
              <a:ext uri="{FF2B5EF4-FFF2-40B4-BE49-F238E27FC236}">
                <a16:creationId xmlns:a16="http://schemas.microsoft.com/office/drawing/2014/main" id="{F8AE8F2F-63B7-6493-3924-971740863E5A}"/>
              </a:ext>
            </a:extLst>
          </p:cNvPr>
          <p:cNvSpPr txBox="1">
            <a:spLocks noChangeArrowheads="1"/>
          </p:cNvSpPr>
          <p:nvPr/>
        </p:nvSpPr>
        <p:spPr bwMode="auto">
          <a:xfrm>
            <a:off x="4797778" y="4247444"/>
            <a:ext cx="3411511"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Support the Nation’s commerce with information for safe, efficient, and environmentally sound transportation</a:t>
            </a:r>
            <a:endParaRPr lang="en-US" altLang="zh-CN" sz="444">
              <a:solidFill>
                <a:srgbClr val="000000"/>
              </a:solidFill>
              <a:latin typeface="Times New Roman" panose="02020603050405020304" pitchFamily="18" charset="0"/>
              <a:ea typeface="宋体" panose="02010600030101010101" pitchFamily="2" charset="-122"/>
            </a:endParaRPr>
          </a:p>
        </p:txBody>
      </p:sp>
      <p:sp>
        <p:nvSpPr>
          <p:cNvPr id="2141" name="Text Box 93">
            <a:extLst>
              <a:ext uri="{FF2B5EF4-FFF2-40B4-BE49-F238E27FC236}">
                <a16:creationId xmlns:a16="http://schemas.microsoft.com/office/drawing/2014/main" id="{DD0A5E66-771C-3721-6580-534246031502}"/>
              </a:ext>
            </a:extLst>
          </p:cNvPr>
          <p:cNvSpPr txBox="1">
            <a:spLocks noChangeArrowheads="1"/>
          </p:cNvSpPr>
          <p:nvPr/>
        </p:nvSpPr>
        <p:spPr bwMode="auto">
          <a:xfrm>
            <a:off x="7831667" y="5376333"/>
            <a:ext cx="114300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Commerce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br>
              <a:rPr kumimoji="1" lang="en-US" altLang="zh-CN" sz="148"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Aviation Weather</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Marine Weather</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Marine Transportation Services</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NOAA Emergency Response</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Geodesy</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Commercial and Remote Sensing Licensing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Commerce and Transportation Science and Technology Infusion Program</a:t>
            </a:r>
          </a:p>
        </p:txBody>
      </p:sp>
      <p:sp>
        <p:nvSpPr>
          <p:cNvPr id="2142" name="Text Box 94">
            <a:extLst>
              <a:ext uri="{FF2B5EF4-FFF2-40B4-BE49-F238E27FC236}">
                <a16:creationId xmlns:a16="http://schemas.microsoft.com/office/drawing/2014/main" id="{D7E96244-6540-F2F8-F96D-DFA17E4DBE22}"/>
              </a:ext>
            </a:extLst>
          </p:cNvPr>
          <p:cNvSpPr txBox="1">
            <a:spLocks noChangeArrowheads="1"/>
          </p:cNvSpPr>
          <p:nvPr/>
        </p:nvSpPr>
        <p:spPr bwMode="auto">
          <a:xfrm>
            <a:off x="176977" y="1707445"/>
            <a:ext cx="41692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000" i="1">
                <a:solidFill>
                  <a:srgbClr val="000000"/>
                </a:solidFill>
                <a:latin typeface="Times New Roman" panose="02020603050405020304" pitchFamily="18" charset="0"/>
                <a:ea typeface="宋体" panose="02010600030101010101" pitchFamily="2" charset="-122"/>
              </a:rPr>
              <a:t>“The planet’s daily pulse is observed from the geostationary perspective”</a:t>
            </a:r>
          </a:p>
        </p:txBody>
      </p:sp>
      <p:pic>
        <p:nvPicPr>
          <p:cNvPr id="2143" name="Picture 95">
            <a:extLst>
              <a:ext uri="{FF2B5EF4-FFF2-40B4-BE49-F238E27FC236}">
                <a16:creationId xmlns:a16="http://schemas.microsoft.com/office/drawing/2014/main" id="{FC54585C-8AFE-AB44-D732-CE3F20864AF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333" y="4621683"/>
            <a:ext cx="1023644" cy="632648"/>
          </a:xfrm>
          <a:prstGeom prst="rect">
            <a:avLst/>
          </a:prstGeom>
          <a:noFill/>
          <a:extLst>
            <a:ext uri="{909E8E84-426E-40DD-AFC4-6F175D3DCCD1}">
              <a14:hiddenFill xmlns:a14="http://schemas.microsoft.com/office/drawing/2010/main">
                <a:solidFill>
                  <a:srgbClr val="FFFFFF"/>
                </a:solidFill>
              </a14:hiddenFill>
            </a:ext>
          </a:extLst>
        </p:spPr>
      </p:pic>
      <p:grpSp>
        <p:nvGrpSpPr>
          <p:cNvPr id="2292" name="Group 244">
            <a:extLst>
              <a:ext uri="{FF2B5EF4-FFF2-40B4-BE49-F238E27FC236}">
                <a16:creationId xmlns:a16="http://schemas.microsoft.com/office/drawing/2014/main" id="{110B5534-84E7-9AD9-4A3D-CBB223417FAE}"/>
              </a:ext>
            </a:extLst>
          </p:cNvPr>
          <p:cNvGrpSpPr>
            <a:grpSpLocks/>
          </p:cNvGrpSpPr>
          <p:nvPr/>
        </p:nvGrpSpPr>
        <p:grpSpPr bwMode="auto">
          <a:xfrm>
            <a:off x="155222" y="2943343"/>
            <a:ext cx="1491368" cy="979546"/>
            <a:chOff x="528" y="8716"/>
            <a:chExt cx="5073" cy="3332"/>
          </a:xfrm>
        </p:grpSpPr>
        <p:pic>
          <p:nvPicPr>
            <p:cNvPr id="2146" name="Picture 98">
              <a:extLst>
                <a:ext uri="{FF2B5EF4-FFF2-40B4-BE49-F238E27FC236}">
                  <a16:creationId xmlns:a16="http://schemas.microsoft.com/office/drawing/2014/main" id="{AA99F92E-343B-05DB-3E45-5333344F2F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4118"/>
            <a:stretch>
              <a:fillRect/>
            </a:stretch>
          </p:blipFill>
          <p:spPr bwMode="auto">
            <a:xfrm>
              <a:off x="528" y="8716"/>
              <a:ext cx="4749" cy="3332"/>
            </a:xfrm>
            <a:prstGeom prst="rect">
              <a:avLst/>
            </a:prstGeom>
            <a:noFill/>
            <a:extLst>
              <a:ext uri="{909E8E84-426E-40DD-AFC4-6F175D3DCCD1}">
                <a14:hiddenFill xmlns:a14="http://schemas.microsoft.com/office/drawing/2010/main">
                  <a:solidFill>
                    <a:srgbClr val="FFFFFF"/>
                  </a:solidFill>
                </a14:hiddenFill>
              </a:ext>
            </a:extLst>
          </p:spPr>
        </p:pic>
        <p:sp>
          <p:nvSpPr>
            <p:cNvPr id="2157" name="Text Box 109">
              <a:extLst>
                <a:ext uri="{FF2B5EF4-FFF2-40B4-BE49-F238E27FC236}">
                  <a16:creationId xmlns:a16="http://schemas.microsoft.com/office/drawing/2014/main" id="{FD591DC3-4A3C-8FB8-9FC0-92B026C66392}"/>
                </a:ext>
              </a:extLst>
            </p:cNvPr>
            <p:cNvSpPr txBox="1">
              <a:spLocks noChangeArrowheads="1"/>
            </p:cNvSpPr>
            <p:nvPr/>
          </p:nvSpPr>
          <p:spPr bwMode="auto">
            <a:xfrm rot="16204246">
              <a:off x="4258" y="10439"/>
              <a:ext cx="2275"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http://www.ssec.wisc.edu/~gumley/modis_gallery/</a:t>
              </a:r>
            </a:p>
          </p:txBody>
        </p:sp>
      </p:grpSp>
      <p:sp>
        <p:nvSpPr>
          <p:cNvPr id="2159" name="Text Box 111">
            <a:extLst>
              <a:ext uri="{FF2B5EF4-FFF2-40B4-BE49-F238E27FC236}">
                <a16:creationId xmlns:a16="http://schemas.microsoft.com/office/drawing/2014/main" id="{7FD2FEFE-EC71-19EC-9BDB-ED87E69F6A5D}"/>
              </a:ext>
            </a:extLst>
          </p:cNvPr>
          <p:cNvSpPr txBox="1">
            <a:spLocks noChangeArrowheads="1"/>
          </p:cNvSpPr>
          <p:nvPr/>
        </p:nvSpPr>
        <p:spPr bwMode="auto">
          <a:xfrm>
            <a:off x="1047750" y="6350000"/>
            <a:ext cx="184731"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endParaRPr lang="zh-CN" altLang="zh-CN" sz="444">
              <a:solidFill>
                <a:srgbClr val="000000"/>
              </a:solidFill>
              <a:latin typeface="Times New Roman" panose="02020603050405020304" pitchFamily="18" charset="0"/>
            </a:endParaRPr>
          </a:p>
        </p:txBody>
      </p:sp>
      <p:sp>
        <p:nvSpPr>
          <p:cNvPr id="2160" name="Text Box 112">
            <a:extLst>
              <a:ext uri="{FF2B5EF4-FFF2-40B4-BE49-F238E27FC236}">
                <a16:creationId xmlns:a16="http://schemas.microsoft.com/office/drawing/2014/main" id="{8B0BFE52-6290-180E-654B-B8993B828F89}"/>
              </a:ext>
            </a:extLst>
          </p:cNvPr>
          <p:cNvSpPr txBox="1">
            <a:spLocks noChangeArrowheads="1"/>
          </p:cNvSpPr>
          <p:nvPr/>
        </p:nvSpPr>
        <p:spPr bwMode="auto">
          <a:xfrm>
            <a:off x="197555" y="5235222"/>
            <a:ext cx="1340556" cy="100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444" b="1" i="1">
                <a:solidFill>
                  <a:srgbClr val="000000"/>
                </a:solidFill>
                <a:latin typeface="Times New Roman" panose="02020603050405020304" pitchFamily="18" charset="0"/>
                <a:ea typeface="宋体" panose="02010600030101010101" pitchFamily="2" charset="-122"/>
              </a:rPr>
              <a:t>Payload key:</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ABI</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Advanced Baseline Imager</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HES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Hyperspectral Environmental Suite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	      Sounder (SNDR) and Coastal Waters (CW)</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GLM</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Geostationary Lightning Mapper</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SIS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Solar Imaging Suite</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SEISS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Space Environment In-Situ Suite</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Magnetometer</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cs typeface="Times New Roman" panose="02020603050405020304" pitchFamily="18" charset="0"/>
              </a:rPr>
              <a:t>AUX</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Auxiliary Services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LRIT-- Low Rate Information transmission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EMWIN-- Emergency Managers Wx Information Network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DCS-- Data Collection System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SAR-- Search and Rescue</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p:txBody>
      </p:sp>
      <p:grpSp>
        <p:nvGrpSpPr>
          <p:cNvPr id="2287" name="Group 239">
            <a:extLst>
              <a:ext uri="{FF2B5EF4-FFF2-40B4-BE49-F238E27FC236}">
                <a16:creationId xmlns:a16="http://schemas.microsoft.com/office/drawing/2014/main" id="{EA6B5883-D92D-022F-CE0C-889A28CC06EF}"/>
              </a:ext>
            </a:extLst>
          </p:cNvPr>
          <p:cNvGrpSpPr>
            <a:grpSpLocks/>
          </p:cNvGrpSpPr>
          <p:nvPr/>
        </p:nvGrpSpPr>
        <p:grpSpPr bwMode="auto">
          <a:xfrm>
            <a:off x="7946614" y="2588213"/>
            <a:ext cx="1061273" cy="1065389"/>
            <a:chOff x="28032" y="7508"/>
            <a:chExt cx="3744" cy="3624"/>
          </a:xfrm>
        </p:grpSpPr>
        <p:grpSp>
          <p:nvGrpSpPr>
            <p:cNvPr id="2283" name="Group 235">
              <a:extLst>
                <a:ext uri="{FF2B5EF4-FFF2-40B4-BE49-F238E27FC236}">
                  <a16:creationId xmlns:a16="http://schemas.microsoft.com/office/drawing/2014/main" id="{F60D911F-F460-DBE2-E0B4-DF39020DD178}"/>
                </a:ext>
              </a:extLst>
            </p:cNvPr>
            <p:cNvGrpSpPr>
              <a:grpSpLocks/>
            </p:cNvGrpSpPr>
            <p:nvPr/>
          </p:nvGrpSpPr>
          <p:grpSpPr bwMode="auto">
            <a:xfrm>
              <a:off x="28656" y="7508"/>
              <a:ext cx="2640" cy="2424"/>
              <a:chOff x="28656" y="7508"/>
              <a:chExt cx="2640" cy="2424"/>
            </a:xfrm>
          </p:grpSpPr>
          <p:pic>
            <p:nvPicPr>
              <p:cNvPr id="2079" name="Picture 31">
                <a:extLst>
                  <a:ext uri="{FF2B5EF4-FFF2-40B4-BE49-F238E27FC236}">
                    <a16:creationId xmlns:a16="http://schemas.microsoft.com/office/drawing/2014/main" id="{53444F62-24C7-8D20-C419-EEC52AC6E52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656" y="7508"/>
                <a:ext cx="2640" cy="24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80" name="Text Box 32">
                <a:extLst>
                  <a:ext uri="{FF2B5EF4-FFF2-40B4-BE49-F238E27FC236}">
                    <a16:creationId xmlns:a16="http://schemas.microsoft.com/office/drawing/2014/main" id="{735B9F5A-E5D0-4370-4B2D-6F6CE2CBC265}"/>
                  </a:ext>
                </a:extLst>
              </p:cNvPr>
              <p:cNvSpPr txBox="1">
                <a:spLocks noChangeArrowheads="1"/>
              </p:cNvSpPr>
              <p:nvPr/>
            </p:nvSpPr>
            <p:spPr bwMode="auto">
              <a:xfrm>
                <a:off x="29887" y="8412"/>
                <a:ext cx="957"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Low </a:t>
                </a:r>
              </a:p>
              <a:p>
                <a:pPr defTabSz="169347" fontAlgn="base">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cloud</a:t>
                </a:r>
              </a:p>
            </p:txBody>
          </p:sp>
          <p:sp>
            <p:nvSpPr>
              <p:cNvPr id="2081" name="Text Box 33">
                <a:extLst>
                  <a:ext uri="{FF2B5EF4-FFF2-40B4-BE49-F238E27FC236}">
                    <a16:creationId xmlns:a16="http://schemas.microsoft.com/office/drawing/2014/main" id="{48CFE50B-A3FB-8844-2B62-4679EFBEDCD6}"/>
                  </a:ext>
                </a:extLst>
              </p:cNvPr>
              <p:cNvSpPr txBox="1">
                <a:spLocks noChangeArrowheads="1"/>
              </p:cNvSpPr>
              <p:nvPr/>
            </p:nvSpPr>
            <p:spPr bwMode="auto">
              <a:xfrm>
                <a:off x="29622" y="8256"/>
                <a:ext cx="957" cy="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96">
                    <a:solidFill>
                      <a:srgbClr val="FFFFFF"/>
                    </a:solidFill>
                    <a:latin typeface="Times New Roman" panose="02020603050405020304" pitchFamily="18" charset="0"/>
                    <a:ea typeface="宋体" panose="02010600030101010101" pitchFamily="2" charset="-122"/>
                  </a:rPr>
                  <a:t>Snow</a:t>
                </a:r>
              </a:p>
            </p:txBody>
          </p:sp>
        </p:grpSp>
        <p:sp>
          <p:nvSpPr>
            <p:cNvPr id="2082" name="Text Box 34">
              <a:extLst>
                <a:ext uri="{FF2B5EF4-FFF2-40B4-BE49-F238E27FC236}">
                  <a16:creationId xmlns:a16="http://schemas.microsoft.com/office/drawing/2014/main" id="{506FEAFB-9A2C-425E-2536-BF2338FEA007}"/>
                </a:ext>
              </a:extLst>
            </p:cNvPr>
            <p:cNvSpPr txBox="1">
              <a:spLocks noChangeArrowheads="1"/>
            </p:cNvSpPr>
            <p:nvPr/>
          </p:nvSpPr>
          <p:spPr bwMode="auto">
            <a:xfrm>
              <a:off x="28032" y="9888"/>
              <a:ext cx="3744" cy="1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Three-color composite (0.64, 1.6 and 11 µm) shows the low cloud over the snow and the water versus ice clouds.</a:t>
              </a:r>
            </a:p>
          </p:txBody>
        </p:sp>
      </p:grpSp>
      <p:sp>
        <p:nvSpPr>
          <p:cNvPr id="2161" name="Text Box 113">
            <a:extLst>
              <a:ext uri="{FF2B5EF4-FFF2-40B4-BE49-F238E27FC236}">
                <a16:creationId xmlns:a16="http://schemas.microsoft.com/office/drawing/2014/main" id="{F6627890-04E8-AB71-A9F2-FD4C4D395022}"/>
              </a:ext>
            </a:extLst>
          </p:cNvPr>
          <p:cNvSpPr txBox="1">
            <a:spLocks noChangeArrowheads="1"/>
          </p:cNvSpPr>
          <p:nvPr/>
        </p:nvSpPr>
        <p:spPr bwMode="auto">
          <a:xfrm>
            <a:off x="5348111" y="2356556"/>
            <a:ext cx="2638778" cy="118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disaster mitigation for hurricane trajectory forecasts from better definition of mass and motion fields, along with better knowledge of the sea surface temperatures. </a:t>
            </a:r>
            <a:endParaRPr lang="en-US" altLang="zh-CN" sz="444" b="1">
              <a:solidFill>
                <a:srgbClr val="000000"/>
              </a:solidFill>
              <a:latin typeface="Times New Roman" panose="02020603050405020304" pitchFamily="18" charset="0"/>
              <a:ea typeface="宋体" panose="02010600030101010101" pitchFamily="2" charset="-122"/>
            </a:endParaRP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knowledge of moisture/thermal fields provide better data for agricultural forecasting.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general weather announcements affecting public health from improved forecasting and monitoring of surface temperatures in urban and metropolitan areas during heat stress (and sub-zero conditions).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monitoring of the sun and near-Earth space environment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data collection (river monitoring, etc).</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data for environmental modeling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hot spot detection and characterization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data for air quality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weather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fog detection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thunderstorm monitoring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cloud, precipitation monitoring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hurricane monitoring</a:t>
            </a:r>
          </a:p>
        </p:txBody>
      </p:sp>
      <p:sp>
        <p:nvSpPr>
          <p:cNvPr id="2162" name="Text Box 114">
            <a:extLst>
              <a:ext uri="{FF2B5EF4-FFF2-40B4-BE49-F238E27FC236}">
                <a16:creationId xmlns:a16="http://schemas.microsoft.com/office/drawing/2014/main" id="{E9672D78-5ACA-2455-CE0A-0C78689700C3}"/>
              </a:ext>
            </a:extLst>
          </p:cNvPr>
          <p:cNvSpPr txBox="1">
            <a:spLocks noChangeArrowheads="1"/>
          </p:cNvSpPr>
          <p:nvPr/>
        </p:nvSpPr>
        <p:spPr bwMode="auto">
          <a:xfrm>
            <a:off x="1806222" y="4449116"/>
            <a:ext cx="2667000" cy="980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Satellite-to-satellite cross-calibration of the full operational satellite system </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Hourly high spectral resolution infrared radiances facilitate radiance calibration, calibration-monitoring</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Provide measurements that resolve climate-relevant (diurnal, seasonal, and long-term inter-annual) changes in atmosphere, ocean, land and cryosphere.</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Solar </a:t>
            </a:r>
            <a:r>
              <a:rPr lang="en-US" altLang="zh-CN" sz="444" b="1">
                <a:solidFill>
                  <a:srgbClr val="000000"/>
                </a:solidFill>
                <a:latin typeface="Times New Roman" panose="02020603050405020304" pitchFamily="18" charset="0"/>
                <a:ea typeface="Arial Unicode MS" pitchFamily="34" charset="-128"/>
              </a:rPr>
              <a:t>irradiance inputs measured by SIS </a:t>
            </a:r>
            <a:endParaRPr lang="en-GB" altLang="zh-CN" sz="444" b="1">
              <a:solidFill>
                <a:srgbClr val="000000"/>
              </a:solidFill>
              <a:latin typeface="Times New Roman" panose="02020603050405020304" pitchFamily="18" charset="0"/>
              <a:ea typeface="Arial Unicode MS" pitchFamily="34" charset="-128"/>
            </a:endParaRP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for fires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of clouds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for Land/Sea temperatures in clear skies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of lightning (both cloud-to-ground and intra-cloud discharges) over both land and ocean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Improved measurements of Outgoing Longwave Radiation (OLR), O</a:t>
            </a:r>
            <a:r>
              <a:rPr lang="en-US" altLang="zh-CN" sz="444" b="1" baseline="-25000">
                <a:solidFill>
                  <a:srgbClr val="000000"/>
                </a:solidFill>
                <a:latin typeface="Times New Roman" panose="02020603050405020304" pitchFamily="18" charset="0"/>
                <a:ea typeface="宋体" panose="02010600030101010101" pitchFamily="2" charset="-122"/>
              </a:rPr>
              <a:t>3</a:t>
            </a:r>
            <a:r>
              <a:rPr lang="en-US" altLang="zh-CN" sz="444" b="1">
                <a:solidFill>
                  <a:srgbClr val="000000"/>
                </a:solidFill>
                <a:latin typeface="Times New Roman" panose="02020603050405020304" pitchFamily="18" charset="0"/>
                <a:ea typeface="宋体" panose="02010600030101010101" pitchFamily="2" charset="-122"/>
              </a:rPr>
              <a:t> and SO</a:t>
            </a:r>
            <a:r>
              <a:rPr lang="en-US" altLang="zh-CN" sz="444" b="1" baseline="-25000">
                <a:solidFill>
                  <a:srgbClr val="000000"/>
                </a:solidFill>
                <a:latin typeface="Times New Roman" panose="02020603050405020304" pitchFamily="18" charset="0"/>
                <a:ea typeface="宋体" panose="02010600030101010101" pitchFamily="2" charset="-122"/>
              </a:rPr>
              <a:t>2</a:t>
            </a:r>
          </a:p>
          <a:p>
            <a:pPr defTabSz="169347" fontAlgn="base">
              <a:spcBef>
                <a:spcPct val="0"/>
              </a:spcBef>
              <a:spcAft>
                <a:spcPct val="0"/>
              </a:spcAft>
              <a:buFontTx/>
              <a:buChar char="•"/>
            </a:pPr>
            <a:r>
              <a:rPr lang="en-US" altLang="zh-CN" sz="444" b="1" baseline="-25000">
                <a:solidFill>
                  <a:srgbClr val="000000"/>
                </a:solidFill>
                <a:latin typeface="Times New Roman" panose="02020603050405020304" pitchFamily="18" charset="0"/>
                <a:ea typeface="宋体" panose="02010600030101010101" pitchFamily="2" charset="-122"/>
              </a:rPr>
              <a:t> </a:t>
            </a:r>
            <a:r>
              <a:rPr lang="en-US" altLang="zh-CN" sz="444" b="1">
                <a:solidFill>
                  <a:srgbClr val="000000"/>
                </a:solidFill>
                <a:latin typeface="Times New Roman" panose="02020603050405020304" pitchFamily="18" charset="0"/>
                <a:ea typeface="宋体" panose="02010600030101010101" pitchFamily="2" charset="-122"/>
              </a:rPr>
              <a:t>Continuing the geostationary radiance database</a:t>
            </a:r>
          </a:p>
        </p:txBody>
      </p:sp>
      <p:sp>
        <p:nvSpPr>
          <p:cNvPr id="2163" name="Text Box 115">
            <a:extLst>
              <a:ext uri="{FF2B5EF4-FFF2-40B4-BE49-F238E27FC236}">
                <a16:creationId xmlns:a16="http://schemas.microsoft.com/office/drawing/2014/main" id="{80F9FDAA-E5B9-D39B-CCE2-47F5135365B4}"/>
              </a:ext>
            </a:extLst>
          </p:cNvPr>
          <p:cNvSpPr txBox="1">
            <a:spLocks noChangeArrowheads="1"/>
          </p:cNvSpPr>
          <p:nvPr/>
        </p:nvSpPr>
        <p:spPr bwMode="auto">
          <a:xfrm>
            <a:off x="1415227" y="2257778"/>
            <a:ext cx="3029773" cy="84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Huge increase in measurements beneficial to ecosystem management and coastal &amp; ocean resource utilization.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First time ever, characterization of diurnal ocean color as a function of tidal conditions and observation of phytoplankton blooms (e.g. red tides) as they occur.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Improved coastal environment monitoring of a) response of marine ecosystems to short-term physical events, such as passage of storms and tidal mixing; b) biotic and abiotic material in transient surface features, such as river plumes and tidal fronts; and c) location of hazardous materials, such as some oil spills, and noxious algal blooms</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a:t>
            </a: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Monitoring of chlorophyll, turbidity and sediment transport</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used for Reservoir Management, water quality, etc.</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Monitoring of sea surface temperature near corals in the Western hemisphere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Monitoring of the surface vegetation, burn scars</a:t>
            </a:r>
          </a:p>
          <a:p>
            <a:pPr defTabSz="169347" fontAlgn="base">
              <a:spcBef>
                <a:spcPct val="0"/>
              </a:spcBef>
              <a:spcAft>
                <a:spcPct val="0"/>
              </a:spcAft>
            </a:pPr>
            <a:endParaRPr lang="en-US" altLang="zh-CN" sz="444" dirty="0">
              <a:solidFill>
                <a:srgbClr val="000000"/>
              </a:solidFill>
              <a:latin typeface="Times New Roman" panose="02020603050405020304" pitchFamily="18" charset="0"/>
              <a:ea typeface="宋体" panose="02010600030101010101" pitchFamily="2" charset="-122"/>
            </a:endParaRPr>
          </a:p>
        </p:txBody>
      </p:sp>
      <p:sp>
        <p:nvSpPr>
          <p:cNvPr id="2164" name="Text Box 116">
            <a:extLst>
              <a:ext uri="{FF2B5EF4-FFF2-40B4-BE49-F238E27FC236}">
                <a16:creationId xmlns:a16="http://schemas.microsoft.com/office/drawing/2014/main" id="{F63FB362-E15F-9E28-45A4-3B53BCE47C51}"/>
              </a:ext>
            </a:extLst>
          </p:cNvPr>
          <p:cNvSpPr txBox="1">
            <a:spLocks noChangeArrowheads="1"/>
          </p:cNvSpPr>
          <p:nvPr/>
        </p:nvSpPr>
        <p:spPr bwMode="auto">
          <a:xfrm>
            <a:off x="4459111" y="4342107"/>
            <a:ext cx="3692995" cy="125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Arial Unicode MS" pitchFamily="34" charset="-128"/>
              </a:rPr>
              <a:t> </a:t>
            </a:r>
            <a:r>
              <a:rPr lang="en-US" altLang="zh-CN" sz="444" b="1">
                <a:solidFill>
                  <a:srgbClr val="000000"/>
                </a:solidFill>
                <a:latin typeface="Times New Roman" panose="02020603050405020304" pitchFamily="18" charset="0"/>
                <a:ea typeface="宋体" panose="02010600030101010101" pitchFamily="2" charset="-122"/>
              </a:rPr>
              <a:t>Better information regarding conditions leading to fog, icing, head or tail winds, and development of severe weather including microbursts en route makes air traffic more economical and safer.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depiction of ocean currents, low level winds and calm areas, major storms, and hurricanes (locations, intensities, and motions) benefits ocean transportation.  Information regarding storms, fog, flooding, snowfall, blowing snow, and blowing sand assists surface transportation.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Power consumption can be regulated more effectively with real-time assessment of regional and local insolation and temperatures.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Geostationary Lightning Mapper for nowcasts and aviation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Monitoring SST eddies in the Gulf of Mexico can be useful for oil and gas operations.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monitoring of solar disturbances that can interfere with GPS use, interrupt communications, and cause disruptions of electric power grids.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Solar/energetic particle observations leading to improved forecasts and specification of radiation and communication impacts for aviation interests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used for search and rescue activities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As of a May 2000 report, 138 insured satellites in geosynchronous orbit valued at $20.1 B. “Space weather suggested as cause or contributor to over $500 M in insurance claims in past 4 years.“ U.S. Aviation Underwriters, Inc</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A Cost Benefit Analysis (CBA) from eight cases combined for an annual marginal economic benefits from ABI and HES of  approximately $638 M annually (2002 dollars) and a discounted (present value) sum-of-direct benefits of approximately $3.1B across a 13-year effective benefit lifecycle. </a:t>
            </a:r>
          </a:p>
        </p:txBody>
      </p:sp>
      <p:grpSp>
        <p:nvGrpSpPr>
          <p:cNvPr id="2215" name="Group 167">
            <a:extLst>
              <a:ext uri="{FF2B5EF4-FFF2-40B4-BE49-F238E27FC236}">
                <a16:creationId xmlns:a16="http://schemas.microsoft.com/office/drawing/2014/main" id="{0E83E03E-1D25-6CB2-5FA7-27F58AFB9FE6}"/>
              </a:ext>
            </a:extLst>
          </p:cNvPr>
          <p:cNvGrpSpPr>
            <a:grpSpLocks/>
          </p:cNvGrpSpPr>
          <p:nvPr/>
        </p:nvGrpSpPr>
        <p:grpSpPr bwMode="auto">
          <a:xfrm>
            <a:off x="2960394" y="3499556"/>
            <a:ext cx="680273" cy="620889"/>
            <a:chOff x="10848" y="10992"/>
            <a:chExt cx="2496" cy="2256"/>
          </a:xfrm>
        </p:grpSpPr>
        <p:pic>
          <p:nvPicPr>
            <p:cNvPr id="2171" name="Picture 123">
              <a:extLst>
                <a:ext uri="{FF2B5EF4-FFF2-40B4-BE49-F238E27FC236}">
                  <a16:creationId xmlns:a16="http://schemas.microsoft.com/office/drawing/2014/main" id="{BC187686-3881-27B8-F031-8F28E53EC7B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t="8000" b="20000"/>
            <a:stretch>
              <a:fillRect/>
            </a:stretch>
          </p:blipFill>
          <p:spPr bwMode="auto">
            <a:xfrm>
              <a:off x="10848" y="10992"/>
              <a:ext cx="2496" cy="2256"/>
            </a:xfrm>
            <a:prstGeom prst="rect">
              <a:avLst/>
            </a:prstGeom>
            <a:noFill/>
            <a:extLst>
              <a:ext uri="{909E8E84-426E-40DD-AFC4-6F175D3DCCD1}">
                <a14:hiddenFill xmlns:a14="http://schemas.microsoft.com/office/drawing/2010/main">
                  <a:solidFill>
                    <a:srgbClr val="FFFFFF"/>
                  </a:solidFill>
                </a14:hiddenFill>
              </a:ext>
            </a:extLst>
          </p:spPr>
        </p:pic>
        <p:sp>
          <p:nvSpPr>
            <p:cNvPr id="2172" name="Text Box 124">
              <a:extLst>
                <a:ext uri="{FF2B5EF4-FFF2-40B4-BE49-F238E27FC236}">
                  <a16:creationId xmlns:a16="http://schemas.microsoft.com/office/drawing/2014/main" id="{2FFB3E0F-EC95-E9AA-3BE0-1CA462C82303}"/>
                </a:ext>
              </a:extLst>
            </p:cNvPr>
            <p:cNvSpPr txBox="1">
              <a:spLocks noChangeArrowheads="1"/>
            </p:cNvSpPr>
            <p:nvPr/>
          </p:nvSpPr>
          <p:spPr bwMode="auto">
            <a:xfrm>
              <a:off x="11269" y="11305"/>
              <a:ext cx="1813" cy="8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Hydrology/</a:t>
              </a:r>
            </a:p>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Land Surface</a:t>
              </a:r>
            </a:p>
          </p:txBody>
        </p:sp>
      </p:grpSp>
      <p:grpSp>
        <p:nvGrpSpPr>
          <p:cNvPr id="2173" name="Group 125">
            <a:extLst>
              <a:ext uri="{FF2B5EF4-FFF2-40B4-BE49-F238E27FC236}">
                <a16:creationId xmlns:a16="http://schemas.microsoft.com/office/drawing/2014/main" id="{1E150870-838B-CBCE-5412-396E6C4D0DA5}"/>
              </a:ext>
            </a:extLst>
          </p:cNvPr>
          <p:cNvGrpSpPr>
            <a:grpSpLocks/>
          </p:cNvGrpSpPr>
          <p:nvPr/>
        </p:nvGrpSpPr>
        <p:grpSpPr bwMode="auto">
          <a:xfrm>
            <a:off x="6123341" y="5390444"/>
            <a:ext cx="581518" cy="630440"/>
            <a:chOff x="48" y="2496"/>
            <a:chExt cx="2089" cy="1932"/>
          </a:xfrm>
        </p:grpSpPr>
        <p:pic>
          <p:nvPicPr>
            <p:cNvPr id="2174" name="Picture 126">
              <a:extLst>
                <a:ext uri="{FF2B5EF4-FFF2-40B4-BE49-F238E27FC236}">
                  <a16:creationId xmlns:a16="http://schemas.microsoft.com/office/drawing/2014/main" id="{98A17E1C-597A-9399-4EBE-7595C8F4843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l="20000"/>
            <a:stretch>
              <a:fillRect/>
            </a:stretch>
          </p:blipFill>
          <p:spPr bwMode="auto">
            <a:xfrm>
              <a:off x="48" y="2496"/>
              <a:ext cx="1808" cy="1773"/>
            </a:xfrm>
            <a:prstGeom prst="rect">
              <a:avLst/>
            </a:prstGeom>
            <a:noFill/>
            <a:extLst>
              <a:ext uri="{909E8E84-426E-40DD-AFC4-6F175D3DCCD1}">
                <a14:hiddenFill xmlns:a14="http://schemas.microsoft.com/office/drawing/2010/main">
                  <a:solidFill>
                    <a:srgbClr val="FFFFFF"/>
                  </a:solidFill>
                </a14:hiddenFill>
              </a:ext>
            </a:extLst>
          </p:spPr>
        </p:pic>
        <p:sp>
          <p:nvSpPr>
            <p:cNvPr id="2175" name="Text Box 127">
              <a:extLst>
                <a:ext uri="{FF2B5EF4-FFF2-40B4-BE49-F238E27FC236}">
                  <a16:creationId xmlns:a16="http://schemas.microsoft.com/office/drawing/2014/main" id="{DE708E89-3B71-D468-0513-56E3E4917B8B}"/>
                </a:ext>
              </a:extLst>
            </p:cNvPr>
            <p:cNvSpPr txBox="1">
              <a:spLocks noChangeArrowheads="1"/>
            </p:cNvSpPr>
            <p:nvPr/>
          </p:nvSpPr>
          <p:spPr bwMode="auto">
            <a:xfrm>
              <a:off x="120" y="3936"/>
              <a:ext cx="2017" cy="4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Natural Hazards</a:t>
              </a:r>
            </a:p>
          </p:txBody>
        </p:sp>
      </p:grpSp>
      <p:pic>
        <p:nvPicPr>
          <p:cNvPr id="2150" name="Picture 102">
            <a:extLst>
              <a:ext uri="{FF2B5EF4-FFF2-40B4-BE49-F238E27FC236}">
                <a16:creationId xmlns:a16="http://schemas.microsoft.com/office/drawing/2014/main" id="{C0FC35F4-64BF-7597-DD79-59186FCF08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b="4762"/>
          <a:stretch>
            <a:fillRect/>
          </a:stretch>
        </p:blipFill>
        <p:spPr bwMode="auto">
          <a:xfrm>
            <a:off x="1524000" y="5334000"/>
            <a:ext cx="1306454" cy="705556"/>
          </a:xfrm>
          <a:prstGeom prst="rect">
            <a:avLst/>
          </a:prstGeom>
          <a:noFill/>
          <a:extLst>
            <a:ext uri="{909E8E84-426E-40DD-AFC4-6F175D3DCCD1}">
              <a14:hiddenFill xmlns:a14="http://schemas.microsoft.com/office/drawing/2010/main">
                <a:solidFill>
                  <a:srgbClr val="FFFFFF"/>
                </a:solidFill>
              </a14:hiddenFill>
            </a:ext>
          </a:extLst>
        </p:spPr>
      </p:pic>
      <p:sp>
        <p:nvSpPr>
          <p:cNvPr id="2178" name="Text Box 130">
            <a:extLst>
              <a:ext uri="{FF2B5EF4-FFF2-40B4-BE49-F238E27FC236}">
                <a16:creationId xmlns:a16="http://schemas.microsoft.com/office/drawing/2014/main" id="{DFC30609-7CDF-9D14-C093-736CF996001A}"/>
              </a:ext>
            </a:extLst>
          </p:cNvPr>
          <p:cNvSpPr txBox="1">
            <a:spLocks noChangeArrowheads="1"/>
          </p:cNvSpPr>
          <p:nvPr/>
        </p:nvSpPr>
        <p:spPr bwMode="auto">
          <a:xfrm rot="16133167">
            <a:off x="2572899" y="5669740"/>
            <a:ext cx="641522" cy="120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http://www.ssec.wisc.edu/data/composites.html</a:t>
            </a:r>
          </a:p>
        </p:txBody>
      </p:sp>
      <p:grpSp>
        <p:nvGrpSpPr>
          <p:cNvPr id="2251" name="Group 203">
            <a:extLst>
              <a:ext uri="{FF2B5EF4-FFF2-40B4-BE49-F238E27FC236}">
                <a16:creationId xmlns:a16="http://schemas.microsoft.com/office/drawing/2014/main" id="{AD18ED4F-60B5-8189-A4AB-F48546F61D58}"/>
              </a:ext>
            </a:extLst>
          </p:cNvPr>
          <p:cNvGrpSpPr>
            <a:grpSpLocks/>
          </p:cNvGrpSpPr>
          <p:nvPr/>
        </p:nvGrpSpPr>
        <p:grpSpPr bwMode="auto">
          <a:xfrm>
            <a:off x="3352808" y="2765776"/>
            <a:ext cx="697083" cy="786106"/>
            <a:chOff x="10597" y="8688"/>
            <a:chExt cx="2459" cy="2674"/>
          </a:xfrm>
        </p:grpSpPr>
        <p:pic>
          <p:nvPicPr>
            <p:cNvPr id="2185" name="Picture 137">
              <a:extLst>
                <a:ext uri="{FF2B5EF4-FFF2-40B4-BE49-F238E27FC236}">
                  <a16:creationId xmlns:a16="http://schemas.microsoft.com/office/drawing/2014/main" id="{BBA78E6C-7256-8F7F-37D9-63629AC82B5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04" y="8688"/>
              <a:ext cx="2352" cy="2068"/>
            </a:xfrm>
            <a:prstGeom prst="rect">
              <a:avLst/>
            </a:prstGeom>
            <a:noFill/>
            <a:extLst>
              <a:ext uri="{909E8E84-426E-40DD-AFC4-6F175D3DCCD1}">
                <a14:hiddenFill xmlns:a14="http://schemas.microsoft.com/office/drawing/2010/main">
                  <a:solidFill>
                    <a:srgbClr val="FFFFFF"/>
                  </a:solidFill>
                </a14:hiddenFill>
              </a:ext>
            </a:extLst>
          </p:spPr>
        </p:pic>
        <p:sp>
          <p:nvSpPr>
            <p:cNvPr id="2186" name="Text Box 138">
              <a:extLst>
                <a:ext uri="{FF2B5EF4-FFF2-40B4-BE49-F238E27FC236}">
                  <a16:creationId xmlns:a16="http://schemas.microsoft.com/office/drawing/2014/main" id="{0BB821C5-F85C-2E13-F9C6-3292C0A6F844}"/>
                </a:ext>
              </a:extLst>
            </p:cNvPr>
            <p:cNvSpPr txBox="1">
              <a:spLocks noChangeArrowheads="1"/>
            </p:cNvSpPr>
            <p:nvPr/>
          </p:nvSpPr>
          <p:spPr bwMode="auto">
            <a:xfrm rot="18839842">
              <a:off x="10389" y="10624"/>
              <a:ext cx="901"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3333CC"/>
                  </a:solidFill>
                  <a:latin typeface="Times New Roman" panose="02020603050405020304" pitchFamily="18" charset="0"/>
                  <a:ea typeface="宋体" panose="02010600030101010101" pitchFamily="2" charset="-122"/>
                </a:rPr>
                <a:t>Haze</a:t>
              </a:r>
              <a:endParaRPr lang="en-US" altLang="zh-CN" sz="296">
                <a:solidFill>
                  <a:srgbClr val="000000"/>
                </a:solidFill>
                <a:latin typeface="Times New Roman" panose="02020603050405020304" pitchFamily="18" charset="0"/>
                <a:ea typeface="宋体" panose="02010600030101010101" pitchFamily="2" charset="-122"/>
              </a:endParaRPr>
            </a:p>
          </p:txBody>
        </p:sp>
        <p:sp>
          <p:nvSpPr>
            <p:cNvPr id="2187" name="Text Box 139">
              <a:extLst>
                <a:ext uri="{FF2B5EF4-FFF2-40B4-BE49-F238E27FC236}">
                  <a16:creationId xmlns:a16="http://schemas.microsoft.com/office/drawing/2014/main" id="{E74E0A8E-86BD-0D8D-D7C3-BB025413CCAF}"/>
                </a:ext>
              </a:extLst>
            </p:cNvPr>
            <p:cNvSpPr txBox="1">
              <a:spLocks noChangeArrowheads="1"/>
            </p:cNvSpPr>
            <p:nvPr/>
          </p:nvSpPr>
          <p:spPr bwMode="auto">
            <a:xfrm rot="18857088">
              <a:off x="10519" y="10620"/>
              <a:ext cx="999"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FF3300"/>
                  </a:solidFill>
                  <a:latin typeface="Times New Roman" panose="02020603050405020304" pitchFamily="18" charset="0"/>
                  <a:ea typeface="宋体" panose="02010600030101010101" pitchFamily="2" charset="-122"/>
                </a:rPr>
                <a:t>Clouds</a:t>
              </a:r>
              <a:endParaRPr lang="en-US" altLang="zh-CN" sz="296">
                <a:solidFill>
                  <a:srgbClr val="000000"/>
                </a:solidFill>
                <a:latin typeface="Times New Roman" panose="02020603050405020304" pitchFamily="18" charset="0"/>
                <a:ea typeface="宋体" panose="02010600030101010101" pitchFamily="2" charset="-122"/>
              </a:endParaRPr>
            </a:p>
          </p:txBody>
        </p:sp>
        <p:sp>
          <p:nvSpPr>
            <p:cNvPr id="2188" name="Text Box 140">
              <a:extLst>
                <a:ext uri="{FF2B5EF4-FFF2-40B4-BE49-F238E27FC236}">
                  <a16:creationId xmlns:a16="http://schemas.microsoft.com/office/drawing/2014/main" id="{43E5D8A7-2FB5-3E0E-229A-3CFF42415BDB}"/>
                </a:ext>
              </a:extLst>
            </p:cNvPr>
            <p:cNvSpPr txBox="1">
              <a:spLocks noChangeArrowheads="1"/>
            </p:cNvSpPr>
            <p:nvPr/>
          </p:nvSpPr>
          <p:spPr bwMode="auto">
            <a:xfrm rot="18439810">
              <a:off x="10783" y="10607"/>
              <a:ext cx="879"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FF00"/>
                  </a:solidFill>
                  <a:latin typeface="Times New Roman" panose="02020603050405020304" pitchFamily="18" charset="0"/>
                  <a:ea typeface="宋体" panose="02010600030101010101" pitchFamily="2" charset="-122"/>
                </a:rPr>
                <a:t>Veg.</a:t>
              </a:r>
            </a:p>
          </p:txBody>
        </p:sp>
        <p:sp>
          <p:nvSpPr>
            <p:cNvPr id="2189" name="Text Box 141">
              <a:extLst>
                <a:ext uri="{FF2B5EF4-FFF2-40B4-BE49-F238E27FC236}">
                  <a16:creationId xmlns:a16="http://schemas.microsoft.com/office/drawing/2014/main" id="{4F09D414-DB0F-E557-4CA6-A623D74A5120}"/>
                </a:ext>
              </a:extLst>
            </p:cNvPr>
            <p:cNvSpPr txBox="1">
              <a:spLocks noChangeArrowheads="1"/>
            </p:cNvSpPr>
            <p:nvPr/>
          </p:nvSpPr>
          <p:spPr bwMode="auto">
            <a:xfrm rot="18582578">
              <a:off x="11466" y="9243"/>
              <a:ext cx="955"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Cirrus</a:t>
              </a:r>
            </a:p>
          </p:txBody>
        </p:sp>
        <p:sp>
          <p:nvSpPr>
            <p:cNvPr id="2190" name="Text Box 142">
              <a:extLst>
                <a:ext uri="{FF2B5EF4-FFF2-40B4-BE49-F238E27FC236}">
                  <a16:creationId xmlns:a16="http://schemas.microsoft.com/office/drawing/2014/main" id="{7A64C562-4E86-30E2-278C-B497C823D841}"/>
                </a:ext>
              </a:extLst>
            </p:cNvPr>
            <p:cNvSpPr txBox="1">
              <a:spLocks noChangeArrowheads="1"/>
            </p:cNvSpPr>
            <p:nvPr/>
          </p:nvSpPr>
          <p:spPr bwMode="auto">
            <a:xfrm rot="18381021">
              <a:off x="12194" y="9252"/>
              <a:ext cx="1113"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Part. size</a:t>
              </a:r>
            </a:p>
          </p:txBody>
        </p:sp>
        <p:sp>
          <p:nvSpPr>
            <p:cNvPr id="2191" name="Text Box 143">
              <a:extLst>
                <a:ext uri="{FF2B5EF4-FFF2-40B4-BE49-F238E27FC236}">
                  <a16:creationId xmlns:a16="http://schemas.microsoft.com/office/drawing/2014/main" id="{03DAA5A8-A26B-6D81-9529-31F499B1C92E}"/>
                </a:ext>
              </a:extLst>
            </p:cNvPr>
            <p:cNvSpPr txBox="1">
              <a:spLocks noChangeArrowheads="1"/>
            </p:cNvSpPr>
            <p:nvPr/>
          </p:nvSpPr>
          <p:spPr bwMode="auto">
            <a:xfrm rot="18582578">
              <a:off x="11606" y="9119"/>
              <a:ext cx="1293"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Snow, Phase</a:t>
              </a:r>
            </a:p>
          </p:txBody>
        </p:sp>
        <p:sp>
          <p:nvSpPr>
            <p:cNvPr id="2192" name="Text Box 144">
              <a:extLst>
                <a:ext uri="{FF2B5EF4-FFF2-40B4-BE49-F238E27FC236}">
                  <a16:creationId xmlns:a16="http://schemas.microsoft.com/office/drawing/2014/main" id="{C19B0CBA-7EAF-EA50-7171-2968F08E6617}"/>
                </a:ext>
              </a:extLst>
            </p:cNvPr>
            <p:cNvSpPr txBox="1">
              <a:spLocks noChangeArrowheads="1"/>
            </p:cNvSpPr>
            <p:nvPr/>
          </p:nvSpPr>
          <p:spPr bwMode="auto">
            <a:xfrm>
              <a:off x="10904" y="8827"/>
              <a:ext cx="1573"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i="1">
                  <a:solidFill>
                    <a:srgbClr val="000000"/>
                  </a:solidFill>
                  <a:latin typeface="Times New Roman" panose="02020603050405020304" pitchFamily="18" charset="0"/>
                  <a:ea typeface="宋体" panose="02010600030101010101" pitchFamily="2" charset="-122"/>
                </a:rPr>
                <a:t>AVIRIS spectra</a:t>
              </a:r>
            </a:p>
          </p:txBody>
        </p:sp>
      </p:grpSp>
      <p:grpSp>
        <p:nvGrpSpPr>
          <p:cNvPr id="2235" name="Group 187">
            <a:extLst>
              <a:ext uri="{FF2B5EF4-FFF2-40B4-BE49-F238E27FC236}">
                <a16:creationId xmlns:a16="http://schemas.microsoft.com/office/drawing/2014/main" id="{D184280F-222E-26C6-EB55-3D3A0E10F71C}"/>
              </a:ext>
            </a:extLst>
          </p:cNvPr>
          <p:cNvGrpSpPr>
            <a:grpSpLocks/>
          </p:cNvGrpSpPr>
          <p:nvPr/>
        </p:nvGrpSpPr>
        <p:grpSpPr bwMode="auto">
          <a:xfrm>
            <a:off x="7826938" y="3598333"/>
            <a:ext cx="1281205" cy="635000"/>
            <a:chOff x="27610" y="10944"/>
            <a:chExt cx="4520" cy="2160"/>
          </a:xfrm>
        </p:grpSpPr>
        <p:sp>
          <p:nvSpPr>
            <p:cNvPr id="2193" name="Text Box 145">
              <a:extLst>
                <a:ext uri="{FF2B5EF4-FFF2-40B4-BE49-F238E27FC236}">
                  <a16:creationId xmlns:a16="http://schemas.microsoft.com/office/drawing/2014/main" id="{AA4420D3-4BB0-3A3E-E313-ED476D5AC4D7}"/>
                </a:ext>
              </a:extLst>
            </p:cNvPr>
            <p:cNvSpPr txBox="1">
              <a:spLocks noChangeArrowheads="1"/>
            </p:cNvSpPr>
            <p:nvPr/>
          </p:nvSpPr>
          <p:spPr bwMode="auto">
            <a:xfrm>
              <a:off x="28319" y="11376"/>
              <a:ext cx="1879"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Simulated ABI</a:t>
              </a:r>
            </a:p>
          </p:txBody>
        </p:sp>
        <p:sp>
          <p:nvSpPr>
            <p:cNvPr id="2194" name="Text Box 146">
              <a:extLst>
                <a:ext uri="{FF2B5EF4-FFF2-40B4-BE49-F238E27FC236}">
                  <a16:creationId xmlns:a16="http://schemas.microsoft.com/office/drawing/2014/main" id="{460DA2BB-7E49-A634-F633-AA6C1E57CB74}"/>
                </a:ext>
              </a:extLst>
            </p:cNvPr>
            <p:cNvSpPr txBox="1">
              <a:spLocks noChangeArrowheads="1"/>
            </p:cNvSpPr>
            <p:nvPr/>
          </p:nvSpPr>
          <p:spPr bwMode="auto">
            <a:xfrm>
              <a:off x="27610" y="10944"/>
              <a:ext cx="4520"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Mountain Waves in WV channel (6.7 µm)</a:t>
              </a:r>
              <a:r>
                <a:rPr lang="en-US" altLang="zh-CN" sz="444" b="1">
                  <a:solidFill>
                    <a:srgbClr val="000000"/>
                  </a:solidFill>
                  <a:latin typeface="Times New Roman" panose="02020603050405020304" pitchFamily="18" charset="0"/>
                  <a:ea typeface="宋体" panose="02010600030101010101" pitchFamily="2" charset="-122"/>
                </a:rPr>
                <a:t>     </a:t>
              </a:r>
            </a:p>
            <a:p>
              <a:pPr algn="ctr" defTabSz="169347" eaLnBrk="0" fontAlgn="base" hangingPunct="0">
                <a:spcBef>
                  <a:spcPct val="0"/>
                </a:spcBef>
                <a:spcAft>
                  <a:spcPct val="0"/>
                </a:spcAft>
              </a:pPr>
              <a:r>
                <a:rPr lang="en-US" altLang="zh-CN" sz="444" b="1">
                  <a:solidFill>
                    <a:srgbClr val="000000"/>
                  </a:solidFill>
                  <a:latin typeface="Times New Roman" panose="02020603050405020304" pitchFamily="18" charset="0"/>
                  <a:ea typeface="宋体" panose="02010600030101010101" pitchFamily="2" charset="-122"/>
                </a:rPr>
                <a:t>7 April 2000, 1815 UTC</a:t>
              </a:r>
              <a:r>
                <a:rPr lang="en-US" altLang="zh-CN" sz="444">
                  <a:solidFill>
                    <a:srgbClr val="000000"/>
                  </a:solidFill>
                  <a:latin typeface="Times New Roman" panose="02020603050405020304" pitchFamily="18" charset="0"/>
                  <a:ea typeface="宋体" panose="02010600030101010101" pitchFamily="2" charset="-122"/>
                </a:rPr>
                <a:t> </a:t>
              </a:r>
            </a:p>
          </p:txBody>
        </p:sp>
        <p:sp>
          <p:nvSpPr>
            <p:cNvPr id="2195" name="Text Box 147">
              <a:extLst>
                <a:ext uri="{FF2B5EF4-FFF2-40B4-BE49-F238E27FC236}">
                  <a16:creationId xmlns:a16="http://schemas.microsoft.com/office/drawing/2014/main" id="{A6631F55-58F8-DEFD-B8A9-D40508023C9A}"/>
                </a:ext>
              </a:extLst>
            </p:cNvPr>
            <p:cNvSpPr txBox="1">
              <a:spLocks noChangeArrowheads="1"/>
            </p:cNvSpPr>
            <p:nvPr/>
          </p:nvSpPr>
          <p:spPr bwMode="auto">
            <a:xfrm>
              <a:off x="30070" y="11376"/>
              <a:ext cx="1947"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Actual GOES-8</a:t>
              </a:r>
            </a:p>
          </p:txBody>
        </p:sp>
        <p:pic>
          <p:nvPicPr>
            <p:cNvPr id="2196" name="Picture 148">
              <a:extLst>
                <a:ext uri="{FF2B5EF4-FFF2-40B4-BE49-F238E27FC236}">
                  <a16:creationId xmlns:a16="http://schemas.microsoft.com/office/drawing/2014/main" id="{C013FE62-5613-8BA2-9AC7-48F6FF3DBEF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156" y="11621"/>
              <a:ext cx="1668" cy="1483"/>
            </a:xfrm>
            <a:prstGeom prst="rect">
              <a:avLst/>
            </a:prstGeom>
            <a:noFill/>
            <a:extLst>
              <a:ext uri="{909E8E84-426E-40DD-AFC4-6F175D3DCCD1}">
                <a14:hiddenFill xmlns:a14="http://schemas.microsoft.com/office/drawing/2010/main">
                  <a:solidFill>
                    <a:srgbClr val="FFFFFF"/>
                  </a:solidFill>
                </a14:hiddenFill>
              </a:ext>
            </a:extLst>
          </p:spPr>
        </p:pic>
        <p:pic>
          <p:nvPicPr>
            <p:cNvPr id="2197" name="Picture 149">
              <a:extLst>
                <a:ext uri="{FF2B5EF4-FFF2-40B4-BE49-F238E27FC236}">
                  <a16:creationId xmlns:a16="http://schemas.microsoft.com/office/drawing/2014/main" id="{74987E8A-1F2A-A069-84ED-095589F4AEB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887" y="11621"/>
              <a:ext cx="1668" cy="14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199" name="Object 151">
            <a:extLst>
              <a:ext uri="{FF2B5EF4-FFF2-40B4-BE49-F238E27FC236}">
                <a16:creationId xmlns:a16="http://schemas.microsoft.com/office/drawing/2014/main" id="{1C3D2292-83E8-84CE-C9D5-E2DF51A151AA}"/>
              </a:ext>
            </a:extLst>
          </p:cNvPr>
          <p:cNvGraphicFramePr>
            <a:graphicFrameLocks noChangeAspect="1"/>
          </p:cNvGraphicFramePr>
          <p:nvPr/>
        </p:nvGraphicFramePr>
        <p:xfrm>
          <a:off x="1197093" y="3767079"/>
          <a:ext cx="790810" cy="593255"/>
        </p:xfrm>
        <a:graphic>
          <a:graphicData uri="http://schemas.openxmlformats.org/presentationml/2006/ole">
            <mc:AlternateContent xmlns:mc="http://schemas.openxmlformats.org/markup-compatibility/2006">
              <mc:Choice xmlns:v="urn:schemas-microsoft-com:vml" Requires="v">
                <p:oleObj name="Slide" r:id="rId25" imgW="4452840" imgH="3340080" progId="PowerPoint.Slide.8">
                  <p:embed/>
                </p:oleObj>
              </mc:Choice>
              <mc:Fallback>
                <p:oleObj name="Slide" r:id="rId25" imgW="4452840" imgH="3340080" progId="PowerPoint.Slide.8">
                  <p:embed/>
                  <p:pic>
                    <p:nvPicPr>
                      <p:cNvPr id="2199" name="Object 151">
                        <a:extLst>
                          <a:ext uri="{FF2B5EF4-FFF2-40B4-BE49-F238E27FC236}">
                            <a16:creationId xmlns:a16="http://schemas.microsoft.com/office/drawing/2014/main" id="{1C3D2292-83E8-84CE-C9D5-E2DF51A151A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97093" y="3767079"/>
                        <a:ext cx="790810" cy="59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14" name="Text Box 166">
            <a:extLst>
              <a:ext uri="{FF2B5EF4-FFF2-40B4-BE49-F238E27FC236}">
                <a16:creationId xmlns:a16="http://schemas.microsoft.com/office/drawing/2014/main" id="{A06FAEB3-11CB-2F46-D557-D240A7E9B5E9}"/>
              </a:ext>
            </a:extLst>
          </p:cNvPr>
          <p:cNvSpPr txBox="1">
            <a:spLocks noChangeArrowheads="1"/>
          </p:cNvSpPr>
          <p:nvPr/>
        </p:nvSpPr>
        <p:spPr bwMode="auto">
          <a:xfrm>
            <a:off x="2435637" y="3683000"/>
            <a:ext cx="300082" cy="160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OLR</a:t>
            </a:r>
          </a:p>
        </p:txBody>
      </p:sp>
      <p:grpSp>
        <p:nvGrpSpPr>
          <p:cNvPr id="2280" name="Group 232">
            <a:extLst>
              <a:ext uri="{FF2B5EF4-FFF2-40B4-BE49-F238E27FC236}">
                <a16:creationId xmlns:a16="http://schemas.microsoft.com/office/drawing/2014/main" id="{90B5FC76-D9E0-CD33-4AE9-9A1A1B277420}"/>
              </a:ext>
            </a:extLst>
          </p:cNvPr>
          <p:cNvGrpSpPr>
            <a:grpSpLocks/>
          </p:cNvGrpSpPr>
          <p:nvPr/>
        </p:nvGrpSpPr>
        <p:grpSpPr bwMode="auto">
          <a:xfrm>
            <a:off x="7549444" y="578555"/>
            <a:ext cx="1088193" cy="858426"/>
            <a:chOff x="24048" y="816"/>
            <a:chExt cx="3839" cy="2920"/>
          </a:xfrm>
        </p:grpSpPr>
        <p:sp>
          <p:nvSpPr>
            <p:cNvPr id="2222" name="Text Box 174">
              <a:extLst>
                <a:ext uri="{FF2B5EF4-FFF2-40B4-BE49-F238E27FC236}">
                  <a16:creationId xmlns:a16="http://schemas.microsoft.com/office/drawing/2014/main" id="{699FD0A1-7392-5B05-A32D-2243A86F70BF}"/>
                </a:ext>
              </a:extLst>
            </p:cNvPr>
            <p:cNvSpPr txBox="1">
              <a:spLocks noChangeArrowheads="1"/>
            </p:cNvSpPr>
            <p:nvPr/>
          </p:nvSpPr>
          <p:spPr bwMode="auto">
            <a:xfrm>
              <a:off x="25715" y="949"/>
              <a:ext cx="1741" cy="1476"/>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70" b="1">
                  <a:solidFill>
                    <a:srgbClr val="000000"/>
                  </a:solidFill>
                  <a:latin typeface="Times New Roman" panose="02020603050405020304" pitchFamily="18" charset="0"/>
                  <a:ea typeface="宋体" panose="02010600030101010101" pitchFamily="2" charset="-122"/>
                </a:rPr>
                <a:t>Much improved spatial coverage with the HES Sounder</a:t>
              </a:r>
            </a:p>
          </p:txBody>
        </p:sp>
        <p:pic>
          <p:nvPicPr>
            <p:cNvPr id="2223" name="Picture 175">
              <a:extLst>
                <a:ext uri="{FF2B5EF4-FFF2-40B4-BE49-F238E27FC236}">
                  <a16:creationId xmlns:a16="http://schemas.microsoft.com/office/drawing/2014/main" id="{01D0D2B1-1672-AE2B-735E-63D99187927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l="15469" t="1875" r="14531" b="8749"/>
            <a:stretch>
              <a:fillRect/>
            </a:stretch>
          </p:blipFill>
          <p:spPr bwMode="auto">
            <a:xfrm>
              <a:off x="24058" y="816"/>
              <a:ext cx="1647" cy="1657"/>
            </a:xfrm>
            <a:prstGeom prst="rect">
              <a:avLst/>
            </a:prstGeom>
            <a:noFill/>
            <a:extLst>
              <a:ext uri="{909E8E84-426E-40DD-AFC4-6F175D3DCCD1}">
                <a14:hiddenFill xmlns:a14="http://schemas.microsoft.com/office/drawing/2010/main">
                  <a:solidFill>
                    <a:srgbClr val="FFFFFF"/>
                  </a:solidFill>
                </a14:hiddenFill>
              </a:ext>
            </a:extLst>
          </p:spPr>
        </p:pic>
        <p:sp>
          <p:nvSpPr>
            <p:cNvPr id="2224" name="Text Box 176">
              <a:extLst>
                <a:ext uri="{FF2B5EF4-FFF2-40B4-BE49-F238E27FC236}">
                  <a16:creationId xmlns:a16="http://schemas.microsoft.com/office/drawing/2014/main" id="{F95F0424-9843-0A40-41C0-13B010D3213F}"/>
                </a:ext>
              </a:extLst>
            </p:cNvPr>
            <p:cNvSpPr txBox="1">
              <a:spLocks noChangeArrowheads="1"/>
            </p:cNvSpPr>
            <p:nvPr/>
          </p:nvSpPr>
          <p:spPr bwMode="auto">
            <a:xfrm>
              <a:off x="24083" y="1440"/>
              <a:ext cx="1215" cy="13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Current GOES Sounder coverage in one hour</a:t>
              </a:r>
            </a:p>
          </p:txBody>
        </p:sp>
        <p:grpSp>
          <p:nvGrpSpPr>
            <p:cNvPr id="2278" name="Group 230">
              <a:extLst>
                <a:ext uri="{FF2B5EF4-FFF2-40B4-BE49-F238E27FC236}">
                  <a16:creationId xmlns:a16="http://schemas.microsoft.com/office/drawing/2014/main" id="{CE97B8FA-3320-91E7-CDF5-CA41A45BE7A3}"/>
                </a:ext>
              </a:extLst>
            </p:cNvPr>
            <p:cNvGrpSpPr>
              <a:grpSpLocks/>
            </p:cNvGrpSpPr>
            <p:nvPr/>
          </p:nvGrpSpPr>
          <p:grpSpPr bwMode="auto">
            <a:xfrm>
              <a:off x="25626" y="1639"/>
              <a:ext cx="2261" cy="1987"/>
              <a:chOff x="25626" y="1639"/>
              <a:chExt cx="2261" cy="1987"/>
            </a:xfrm>
          </p:grpSpPr>
          <p:pic>
            <p:nvPicPr>
              <p:cNvPr id="2226" name="Picture 178">
                <a:extLst>
                  <a:ext uri="{FF2B5EF4-FFF2-40B4-BE49-F238E27FC236}">
                    <a16:creationId xmlns:a16="http://schemas.microsoft.com/office/drawing/2014/main" id="{7DFD702D-9843-B5D8-F5E4-D7D58F3125D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l="13126" t="1250" r="16710" b="8125"/>
              <a:stretch>
                <a:fillRect/>
              </a:stretch>
            </p:blipFill>
            <p:spPr bwMode="auto">
              <a:xfrm>
                <a:off x="25626" y="1639"/>
                <a:ext cx="1648" cy="1677"/>
              </a:xfrm>
              <a:prstGeom prst="rect">
                <a:avLst/>
              </a:prstGeom>
              <a:noFill/>
              <a:extLst>
                <a:ext uri="{909E8E84-426E-40DD-AFC4-6F175D3DCCD1}">
                  <a14:hiddenFill xmlns:a14="http://schemas.microsoft.com/office/drawing/2010/main">
                    <a:solidFill>
                      <a:srgbClr val="FFFFFF"/>
                    </a:solidFill>
                  </a14:hiddenFill>
                </a:ext>
              </a:extLst>
            </p:spPr>
          </p:pic>
          <p:sp>
            <p:nvSpPr>
              <p:cNvPr id="2227" name="Text Box 179">
                <a:extLst>
                  <a:ext uri="{FF2B5EF4-FFF2-40B4-BE49-F238E27FC236}">
                    <a16:creationId xmlns:a16="http://schemas.microsoft.com/office/drawing/2014/main" id="{D53CF00D-AFF1-0F0D-36F0-9C86FCDBDDAC}"/>
                  </a:ext>
                </a:extLst>
              </p:cNvPr>
              <p:cNvSpPr txBox="1">
                <a:spLocks noChangeArrowheads="1"/>
              </p:cNvSpPr>
              <p:nvPr/>
            </p:nvSpPr>
            <p:spPr bwMode="auto">
              <a:xfrm>
                <a:off x="26879" y="3176"/>
                <a:ext cx="1008"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59">
                    <a:solidFill>
                      <a:srgbClr val="FFFFFF"/>
                    </a:solidFill>
                    <a:latin typeface="Times New Roman" panose="02020603050405020304" pitchFamily="18" charset="0"/>
                    <a:ea typeface="宋体" panose="02010600030101010101" pitchFamily="2" charset="-122"/>
                  </a:rPr>
                  <a:t>CIMSS</a:t>
                </a:r>
              </a:p>
            </p:txBody>
          </p:sp>
        </p:grpSp>
        <p:sp>
          <p:nvSpPr>
            <p:cNvPr id="2228" name="Text Box 180">
              <a:extLst>
                <a:ext uri="{FF2B5EF4-FFF2-40B4-BE49-F238E27FC236}">
                  <a16:creationId xmlns:a16="http://schemas.microsoft.com/office/drawing/2014/main" id="{E30708CE-71E1-99CA-1E26-0A3932991A64}"/>
                </a:ext>
              </a:extLst>
            </p:cNvPr>
            <p:cNvSpPr txBox="1">
              <a:spLocks noChangeArrowheads="1"/>
            </p:cNvSpPr>
            <p:nvPr/>
          </p:nvSpPr>
          <p:spPr bwMode="auto">
            <a:xfrm>
              <a:off x="24720" y="2376"/>
              <a:ext cx="1288" cy="13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GOES-R HES Sounder coverage in one hour</a:t>
              </a:r>
            </a:p>
          </p:txBody>
        </p:sp>
        <p:pic>
          <p:nvPicPr>
            <p:cNvPr id="2229" name="Picture 181">
              <a:extLst>
                <a:ext uri="{FF2B5EF4-FFF2-40B4-BE49-F238E27FC236}">
                  <a16:creationId xmlns:a16="http://schemas.microsoft.com/office/drawing/2014/main" id="{CA6488F7-1202-6757-3F3C-55400B4B413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t="91277"/>
            <a:stretch>
              <a:fillRect/>
            </a:stretch>
          </p:blipFill>
          <p:spPr bwMode="auto">
            <a:xfrm>
              <a:off x="24048" y="3179"/>
              <a:ext cx="1995" cy="137"/>
            </a:xfrm>
            <a:prstGeom prst="rect">
              <a:avLst/>
            </a:prstGeom>
            <a:noFill/>
            <a:extLst>
              <a:ext uri="{909E8E84-426E-40DD-AFC4-6F175D3DCCD1}">
                <a14:hiddenFill xmlns:a14="http://schemas.microsoft.com/office/drawing/2010/main">
                  <a:solidFill>
                    <a:srgbClr val="FFFFFF"/>
                  </a:solidFill>
                </a14:hiddenFill>
              </a:ext>
            </a:extLst>
          </p:spPr>
        </p:pic>
        <p:sp>
          <p:nvSpPr>
            <p:cNvPr id="2230" name="Text Box 182">
              <a:extLst>
                <a:ext uri="{FF2B5EF4-FFF2-40B4-BE49-F238E27FC236}">
                  <a16:creationId xmlns:a16="http://schemas.microsoft.com/office/drawing/2014/main" id="{158C5EFE-2B5B-F061-B6CD-8954BE5FF55D}"/>
                </a:ext>
              </a:extLst>
            </p:cNvPr>
            <p:cNvSpPr txBox="1">
              <a:spLocks noChangeArrowheads="1"/>
            </p:cNvSpPr>
            <p:nvPr/>
          </p:nvSpPr>
          <p:spPr bwMode="auto">
            <a:xfrm>
              <a:off x="24191" y="2950"/>
              <a:ext cx="1486" cy="66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333" b="1">
                  <a:solidFill>
                    <a:srgbClr val="FFFFFF"/>
                  </a:solidFill>
                  <a:latin typeface="Times New Roman" panose="02020603050405020304" pitchFamily="18" charset="0"/>
                  <a:ea typeface="宋体" panose="02010600030101010101" pitchFamily="2" charset="-122"/>
                </a:rPr>
                <a:t>Cloud Top Pressure</a:t>
              </a:r>
            </a:p>
          </p:txBody>
        </p:sp>
      </p:grpSp>
      <p:pic>
        <p:nvPicPr>
          <p:cNvPr id="2242" name="Picture 194">
            <a:extLst>
              <a:ext uri="{FF2B5EF4-FFF2-40B4-BE49-F238E27FC236}">
                <a16:creationId xmlns:a16="http://schemas.microsoft.com/office/drawing/2014/main" id="{7206ACE2-5685-6072-DE08-D4A275F0410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18959" y="3922889"/>
            <a:ext cx="516819" cy="401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50" name="Object 202">
            <a:extLst>
              <a:ext uri="{FF2B5EF4-FFF2-40B4-BE49-F238E27FC236}">
                <a16:creationId xmlns:a16="http://schemas.microsoft.com/office/drawing/2014/main" id="{D9A5D9BE-3B32-B4F2-8F76-AAAF520C872B}"/>
              </a:ext>
            </a:extLst>
          </p:cNvPr>
          <p:cNvGraphicFramePr>
            <a:graphicFrameLocks noChangeAspect="1"/>
          </p:cNvGraphicFramePr>
          <p:nvPr/>
        </p:nvGraphicFramePr>
        <p:xfrm>
          <a:off x="7041445" y="3601861"/>
          <a:ext cx="804333" cy="603250"/>
        </p:xfrm>
        <a:graphic>
          <a:graphicData uri="http://schemas.openxmlformats.org/presentationml/2006/ole">
            <mc:AlternateContent xmlns:mc="http://schemas.openxmlformats.org/markup-compatibility/2006">
              <mc:Choice xmlns:v="urn:schemas-microsoft-com:vml" Requires="v">
                <p:oleObj name="Slide" r:id="rId30" imgW="4572000" imgH="3429000" progId="PowerPoint.Slide.8">
                  <p:embed/>
                </p:oleObj>
              </mc:Choice>
              <mc:Fallback>
                <p:oleObj name="Slide" r:id="rId30" imgW="4572000" imgH="3429000" progId="PowerPoint.Slide.8">
                  <p:embed/>
                  <p:pic>
                    <p:nvPicPr>
                      <p:cNvPr id="2250" name="Object 202">
                        <a:extLst>
                          <a:ext uri="{FF2B5EF4-FFF2-40B4-BE49-F238E27FC236}">
                            <a16:creationId xmlns:a16="http://schemas.microsoft.com/office/drawing/2014/main" id="{D9A5D9BE-3B32-B4F2-8F76-AAAF520C872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41445" y="3601861"/>
                        <a:ext cx="804333"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62" name="Group 314">
            <a:extLst>
              <a:ext uri="{FF2B5EF4-FFF2-40B4-BE49-F238E27FC236}">
                <a16:creationId xmlns:a16="http://schemas.microsoft.com/office/drawing/2014/main" id="{BFD9CE42-7D0D-7FA3-9A31-89A37CC79B2A}"/>
              </a:ext>
            </a:extLst>
          </p:cNvPr>
          <p:cNvGrpSpPr>
            <a:grpSpLocks/>
          </p:cNvGrpSpPr>
          <p:nvPr/>
        </p:nvGrpSpPr>
        <p:grpSpPr bwMode="auto">
          <a:xfrm>
            <a:off x="4177477" y="5362223"/>
            <a:ext cx="1481079" cy="850489"/>
            <a:chOff x="14210" y="16944"/>
            <a:chExt cx="5038" cy="2893"/>
          </a:xfrm>
        </p:grpSpPr>
        <p:sp>
          <p:nvSpPr>
            <p:cNvPr id="2127" name="Text Box 79">
              <a:extLst>
                <a:ext uri="{FF2B5EF4-FFF2-40B4-BE49-F238E27FC236}">
                  <a16:creationId xmlns:a16="http://schemas.microsoft.com/office/drawing/2014/main" id="{A5566761-5D7A-1F7A-85DD-4DACF4255862}"/>
                </a:ext>
              </a:extLst>
            </p:cNvPr>
            <p:cNvSpPr txBox="1">
              <a:spLocks noChangeArrowheads="1"/>
            </p:cNvSpPr>
            <p:nvPr/>
          </p:nvSpPr>
          <p:spPr bwMode="auto">
            <a:xfrm>
              <a:off x="14210" y="18806"/>
              <a:ext cx="5038" cy="1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defTabSz="169347" eaLnBrk="0" fontAlgn="base" hangingPunct="0">
                <a:spcBef>
                  <a:spcPct val="0"/>
                </a:spcBef>
                <a:spcAft>
                  <a:spcPct val="0"/>
                </a:spcAft>
              </a:pPr>
              <a:r>
                <a:rPr lang="en-US" altLang="zh-CN" sz="333">
                  <a:solidFill>
                    <a:srgbClr val="3333CC"/>
                  </a:solidFill>
                  <a:latin typeface="Times New Roman" panose="02020603050405020304" pitchFamily="18" charset="0"/>
                  <a:ea typeface="宋体" panose="02010600030101010101" pitchFamily="2" charset="-122"/>
                </a:rPr>
                <a:t>Simulated SXI (Solar X-ray Imager) images:  GOES R will produce multi-band "color" images at the same rate as GOES N/P produces single band images. (Images courtesy of SOHO EIT, a joint NASA/ESA program; and Steve Hill/NOAA SEC).</a:t>
              </a:r>
              <a:r>
                <a:rPr lang="en-US" altLang="zh-CN" sz="370" i="1">
                  <a:solidFill>
                    <a:srgbClr val="000000"/>
                  </a:solidFill>
                  <a:latin typeface="Times New Roman" panose="02020603050405020304" pitchFamily="18" charset="0"/>
                  <a:ea typeface="宋体" panose="02010600030101010101" pitchFamily="2" charset="-122"/>
                </a:rPr>
                <a:t>  </a:t>
              </a:r>
            </a:p>
          </p:txBody>
        </p:sp>
        <p:pic>
          <p:nvPicPr>
            <p:cNvPr id="2262" name="Picture 214">
              <a:extLst>
                <a:ext uri="{FF2B5EF4-FFF2-40B4-BE49-F238E27FC236}">
                  <a16:creationId xmlns:a16="http://schemas.microsoft.com/office/drawing/2014/main" id="{649A7672-D3CA-CBCF-0472-5F07C609EA8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043" y="16944"/>
              <a:ext cx="1781" cy="1847"/>
            </a:xfrm>
            <a:prstGeom prst="rect">
              <a:avLst/>
            </a:prstGeom>
            <a:noFill/>
            <a:extLst>
              <a:ext uri="{909E8E84-426E-40DD-AFC4-6F175D3DCCD1}">
                <a14:hiddenFill xmlns:a14="http://schemas.microsoft.com/office/drawing/2010/main">
                  <a:solidFill>
                    <a:srgbClr val="FFFFFF"/>
                  </a:solidFill>
                </a14:hiddenFill>
              </a:ext>
            </a:extLst>
          </p:spPr>
        </p:pic>
        <p:pic>
          <p:nvPicPr>
            <p:cNvPr id="2263" name="Picture 215">
              <a:extLst>
                <a:ext uri="{FF2B5EF4-FFF2-40B4-BE49-F238E27FC236}">
                  <a16:creationId xmlns:a16="http://schemas.microsoft.com/office/drawing/2014/main" id="{00468D77-379F-F1AC-4D16-D690A1B1870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987" y="16944"/>
              <a:ext cx="1805" cy="1872"/>
            </a:xfrm>
            <a:prstGeom prst="rect">
              <a:avLst/>
            </a:prstGeom>
            <a:noFill/>
            <a:extLst>
              <a:ext uri="{909E8E84-426E-40DD-AFC4-6F175D3DCCD1}">
                <a14:hiddenFill xmlns:a14="http://schemas.microsoft.com/office/drawing/2010/main">
                  <a:solidFill>
                    <a:srgbClr val="FFFFFF"/>
                  </a:solidFill>
                </a14:hiddenFill>
              </a:ext>
            </a:extLst>
          </p:spPr>
        </p:pic>
      </p:grpSp>
      <p:sp>
        <p:nvSpPr>
          <p:cNvPr id="2265" name="Text Box 217">
            <a:extLst>
              <a:ext uri="{FF2B5EF4-FFF2-40B4-BE49-F238E27FC236}">
                <a16:creationId xmlns:a16="http://schemas.microsoft.com/office/drawing/2014/main" id="{4231BDF3-1952-1815-A5F3-94B70E1DB830}"/>
              </a:ext>
            </a:extLst>
          </p:cNvPr>
          <p:cNvSpPr txBox="1">
            <a:spLocks noChangeArrowheads="1"/>
          </p:cNvSpPr>
          <p:nvPr/>
        </p:nvSpPr>
        <p:spPr bwMode="auto">
          <a:xfrm>
            <a:off x="4517614" y="5842000"/>
            <a:ext cx="495649"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“GOES-N/P”</a:t>
            </a:r>
          </a:p>
        </p:txBody>
      </p:sp>
      <p:sp>
        <p:nvSpPr>
          <p:cNvPr id="2264" name="Text Box 216">
            <a:extLst>
              <a:ext uri="{FF2B5EF4-FFF2-40B4-BE49-F238E27FC236}">
                <a16:creationId xmlns:a16="http://schemas.microsoft.com/office/drawing/2014/main" id="{86C93A02-A560-5501-C734-99996AEE650E}"/>
              </a:ext>
            </a:extLst>
          </p:cNvPr>
          <p:cNvSpPr txBox="1">
            <a:spLocks noChangeArrowheads="1"/>
          </p:cNvSpPr>
          <p:nvPr/>
        </p:nvSpPr>
        <p:spPr bwMode="auto">
          <a:xfrm>
            <a:off x="5129977" y="5842000"/>
            <a:ext cx="444352"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“GOES-R”</a:t>
            </a:r>
          </a:p>
        </p:txBody>
      </p:sp>
      <p:sp>
        <p:nvSpPr>
          <p:cNvPr id="2077" name="Text Box 29">
            <a:extLst>
              <a:ext uri="{FF2B5EF4-FFF2-40B4-BE49-F238E27FC236}">
                <a16:creationId xmlns:a16="http://schemas.microsoft.com/office/drawing/2014/main" id="{AF26D945-D0D1-1C3C-EE5E-3D7650B946C5}"/>
              </a:ext>
            </a:extLst>
          </p:cNvPr>
          <p:cNvSpPr txBox="1">
            <a:spLocks noChangeArrowheads="1"/>
          </p:cNvSpPr>
          <p:nvPr/>
        </p:nvSpPr>
        <p:spPr bwMode="auto">
          <a:xfrm>
            <a:off x="8028341" y="5023556"/>
            <a:ext cx="1006886" cy="26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667" tIns="8667" rIns="16667" bIns="8667">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GB" altLang="zh-CN" sz="444">
                <a:solidFill>
                  <a:srgbClr val="3333CC"/>
                </a:solidFill>
              </a:rPr>
              <a:t>Simulated ABI Band Differences </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444">
                <a:solidFill>
                  <a:srgbClr val="3333CC"/>
                </a:solidFill>
                <a:ea typeface="宋体" panose="02010600030101010101" pitchFamily="2" charset="-122"/>
              </a:rPr>
              <a:t>convolved from AIRS data</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370">
                <a:solidFill>
                  <a:srgbClr val="3333CC"/>
                </a:solidFill>
                <a:ea typeface="宋体" panose="02010600030101010101" pitchFamily="2" charset="-122"/>
              </a:rPr>
              <a:t>(SO</a:t>
            </a:r>
            <a:r>
              <a:rPr lang="en-US" altLang="zh-CN" sz="370" baseline="-25000">
                <a:solidFill>
                  <a:srgbClr val="3333CC"/>
                </a:solidFill>
                <a:ea typeface="宋体" panose="02010600030101010101" pitchFamily="2" charset="-122"/>
              </a:rPr>
              <a:t>2</a:t>
            </a:r>
            <a:r>
              <a:rPr lang="en-US" altLang="zh-CN" sz="370">
                <a:solidFill>
                  <a:srgbClr val="3333CC"/>
                </a:solidFill>
                <a:ea typeface="宋体" panose="02010600030101010101" pitchFamily="2" charset="-122"/>
              </a:rPr>
              <a:t> plume from </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370">
                <a:solidFill>
                  <a:srgbClr val="3333CC"/>
                </a:solidFill>
                <a:ea typeface="宋体" panose="02010600030101010101" pitchFamily="2" charset="-122"/>
              </a:rPr>
              <a:t>Montserrat Island, West Indies)</a:t>
            </a:r>
            <a:endParaRPr lang="en-GB" altLang="zh-CN" sz="370">
              <a:solidFill>
                <a:srgbClr val="3333CC"/>
              </a:solidFill>
            </a:endParaRPr>
          </a:p>
        </p:txBody>
      </p:sp>
      <p:sp>
        <p:nvSpPr>
          <p:cNvPr id="2269" name="Oval 221">
            <a:extLst>
              <a:ext uri="{FF2B5EF4-FFF2-40B4-BE49-F238E27FC236}">
                <a16:creationId xmlns:a16="http://schemas.microsoft.com/office/drawing/2014/main" id="{4443F502-43DF-EC63-142D-188EA95340A6}"/>
              </a:ext>
            </a:extLst>
          </p:cNvPr>
          <p:cNvSpPr>
            <a:spLocks noChangeArrowheads="1"/>
          </p:cNvSpPr>
          <p:nvPr/>
        </p:nvSpPr>
        <p:spPr bwMode="auto">
          <a:xfrm rot="18138406">
            <a:off x="8295129" y="4447793"/>
            <a:ext cx="296333" cy="149637"/>
          </a:xfrm>
          <a:prstGeom prst="ellipse">
            <a:avLst/>
          </a:prstGeom>
          <a:noFill/>
          <a:ln w="34925">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275" name="Text Box 227">
            <a:extLst>
              <a:ext uri="{FF2B5EF4-FFF2-40B4-BE49-F238E27FC236}">
                <a16:creationId xmlns:a16="http://schemas.microsoft.com/office/drawing/2014/main" id="{3C2C8921-C249-451F-0139-168A23E35020}"/>
              </a:ext>
            </a:extLst>
          </p:cNvPr>
          <p:cNvSpPr txBox="1">
            <a:spLocks noChangeArrowheads="1"/>
          </p:cNvSpPr>
          <p:nvPr/>
        </p:nvSpPr>
        <p:spPr bwMode="auto">
          <a:xfrm>
            <a:off x="1605727" y="5386917"/>
            <a:ext cx="296876"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WV:</a:t>
            </a:r>
          </a:p>
        </p:txBody>
      </p:sp>
      <p:pic>
        <p:nvPicPr>
          <p:cNvPr id="2277" name="Picture 229">
            <a:extLst>
              <a:ext uri="{FF2B5EF4-FFF2-40B4-BE49-F238E27FC236}">
                <a16:creationId xmlns:a16="http://schemas.microsoft.com/office/drawing/2014/main" id="{FF49A2DD-5F2B-5E5D-392E-D5C213D7327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315310" y="3499555"/>
            <a:ext cx="683801" cy="531813"/>
          </a:xfrm>
          <a:prstGeom prst="rect">
            <a:avLst/>
          </a:prstGeom>
          <a:noFill/>
          <a:extLst>
            <a:ext uri="{909E8E84-426E-40DD-AFC4-6F175D3DCCD1}">
              <a14:hiddenFill xmlns:a14="http://schemas.microsoft.com/office/drawing/2010/main">
                <a:solidFill>
                  <a:srgbClr val="FFFFFF"/>
                </a:solidFill>
              </a14:hiddenFill>
            </a:ext>
          </a:extLst>
        </p:spPr>
      </p:pic>
      <p:sp>
        <p:nvSpPr>
          <p:cNvPr id="2084" name="Text Box 36">
            <a:extLst>
              <a:ext uri="{FF2B5EF4-FFF2-40B4-BE49-F238E27FC236}">
                <a16:creationId xmlns:a16="http://schemas.microsoft.com/office/drawing/2014/main" id="{E78406DF-FC96-5BDE-8F62-AD9DCD0B6A79}"/>
              </a:ext>
            </a:extLst>
          </p:cNvPr>
          <p:cNvSpPr txBox="1">
            <a:spLocks noChangeArrowheads="1"/>
          </p:cNvSpPr>
          <p:nvPr/>
        </p:nvSpPr>
        <p:spPr bwMode="auto">
          <a:xfrm>
            <a:off x="262820" y="2732852"/>
            <a:ext cx="1194558"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ABI Bands allow for several Land Products</a:t>
            </a:r>
          </a:p>
        </p:txBody>
      </p:sp>
      <p:pic>
        <p:nvPicPr>
          <p:cNvPr id="2281" name="Picture 233">
            <a:extLst>
              <a:ext uri="{FF2B5EF4-FFF2-40B4-BE49-F238E27FC236}">
                <a16:creationId xmlns:a16="http://schemas.microsoft.com/office/drawing/2014/main" id="{2A7E0FE0-4A84-0257-5B47-24CDDFE5E35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6333" y="2003778"/>
            <a:ext cx="954558" cy="729074"/>
          </a:xfrm>
          <a:prstGeom prst="rect">
            <a:avLst/>
          </a:prstGeom>
          <a:noFill/>
          <a:extLst>
            <a:ext uri="{909E8E84-426E-40DD-AFC4-6F175D3DCCD1}">
              <a14:hiddenFill xmlns:a14="http://schemas.microsoft.com/office/drawing/2010/main">
                <a:solidFill>
                  <a:srgbClr val="FFFFFF"/>
                </a:solidFill>
              </a14:hiddenFill>
            </a:ext>
          </a:extLst>
        </p:spPr>
      </p:pic>
      <p:grpSp>
        <p:nvGrpSpPr>
          <p:cNvPr id="2297" name="Group 249">
            <a:extLst>
              <a:ext uri="{FF2B5EF4-FFF2-40B4-BE49-F238E27FC236}">
                <a16:creationId xmlns:a16="http://schemas.microsoft.com/office/drawing/2014/main" id="{6EB8B3B1-A8FF-3507-9B15-B90C0AEFAA9B}"/>
              </a:ext>
            </a:extLst>
          </p:cNvPr>
          <p:cNvGrpSpPr>
            <a:grpSpLocks/>
          </p:cNvGrpSpPr>
          <p:nvPr/>
        </p:nvGrpSpPr>
        <p:grpSpPr bwMode="auto">
          <a:xfrm>
            <a:off x="4450880" y="1016000"/>
            <a:ext cx="1153583" cy="719667"/>
            <a:chOff x="11712" y="2160"/>
            <a:chExt cx="3924" cy="2448"/>
          </a:xfrm>
        </p:grpSpPr>
        <p:pic>
          <p:nvPicPr>
            <p:cNvPr id="2293" name="Picture 245">
              <a:extLst>
                <a:ext uri="{FF2B5EF4-FFF2-40B4-BE49-F238E27FC236}">
                  <a16:creationId xmlns:a16="http://schemas.microsoft.com/office/drawing/2014/main" id="{53E59852-8EB8-4FA6-CF69-6CF0F510DE5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712" y="2350"/>
              <a:ext cx="3388" cy="2258"/>
            </a:xfrm>
            <a:prstGeom prst="rect">
              <a:avLst/>
            </a:prstGeom>
            <a:noFill/>
            <a:extLst>
              <a:ext uri="{909E8E84-426E-40DD-AFC4-6F175D3DCCD1}">
                <a14:hiddenFill xmlns:a14="http://schemas.microsoft.com/office/drawing/2010/main">
                  <a:solidFill>
                    <a:srgbClr val="FFFFFF"/>
                  </a:solidFill>
                </a14:hiddenFill>
              </a:ext>
            </a:extLst>
          </p:spPr>
        </p:pic>
        <p:sp>
          <p:nvSpPr>
            <p:cNvPr id="2295" name="Text Box 247">
              <a:extLst>
                <a:ext uri="{FF2B5EF4-FFF2-40B4-BE49-F238E27FC236}">
                  <a16:creationId xmlns:a16="http://schemas.microsoft.com/office/drawing/2014/main" id="{85B470A1-1CC5-51A5-08E7-4CF561616B6C}"/>
                </a:ext>
              </a:extLst>
            </p:cNvPr>
            <p:cNvSpPr txBox="1">
              <a:spLocks noChangeArrowheads="1"/>
            </p:cNvSpPr>
            <p:nvPr/>
          </p:nvSpPr>
          <p:spPr bwMode="auto">
            <a:xfrm>
              <a:off x="11720" y="2160"/>
              <a:ext cx="3916"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Corresponding Simulated GOES Imager Spectral Bands:</a:t>
              </a:r>
            </a:p>
          </p:txBody>
        </p:sp>
      </p:grpSp>
      <p:grpSp>
        <p:nvGrpSpPr>
          <p:cNvPr id="2298" name="Group 250">
            <a:extLst>
              <a:ext uri="{FF2B5EF4-FFF2-40B4-BE49-F238E27FC236}">
                <a16:creationId xmlns:a16="http://schemas.microsoft.com/office/drawing/2014/main" id="{A3AE3FCD-7EA2-B5C1-8276-33533EC499EB}"/>
              </a:ext>
            </a:extLst>
          </p:cNvPr>
          <p:cNvGrpSpPr>
            <a:grpSpLocks/>
          </p:cNvGrpSpPr>
          <p:nvPr/>
        </p:nvGrpSpPr>
        <p:grpSpPr bwMode="auto">
          <a:xfrm>
            <a:off x="8071507" y="4573556"/>
            <a:ext cx="998655" cy="725252"/>
            <a:chOff x="15168" y="2160"/>
            <a:chExt cx="3397" cy="2467"/>
          </a:xfrm>
        </p:grpSpPr>
        <p:pic>
          <p:nvPicPr>
            <p:cNvPr id="2294" name="Picture 246">
              <a:extLst>
                <a:ext uri="{FF2B5EF4-FFF2-40B4-BE49-F238E27FC236}">
                  <a16:creationId xmlns:a16="http://schemas.microsoft.com/office/drawing/2014/main" id="{76EAA569-7A0C-DB13-2672-2BD53ECD53D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5168" y="2352"/>
              <a:ext cx="3397" cy="2275"/>
            </a:xfrm>
            <a:prstGeom prst="rect">
              <a:avLst/>
            </a:prstGeom>
            <a:noFill/>
            <a:extLst>
              <a:ext uri="{909E8E84-426E-40DD-AFC4-6F175D3DCCD1}">
                <a14:hiddenFill xmlns:a14="http://schemas.microsoft.com/office/drawing/2010/main">
                  <a:solidFill>
                    <a:srgbClr val="FFFFFF"/>
                  </a:solidFill>
                </a14:hiddenFill>
              </a:ext>
            </a:extLst>
          </p:spPr>
        </p:pic>
        <p:sp>
          <p:nvSpPr>
            <p:cNvPr id="2296" name="Text Box 248">
              <a:extLst>
                <a:ext uri="{FF2B5EF4-FFF2-40B4-BE49-F238E27FC236}">
                  <a16:creationId xmlns:a16="http://schemas.microsoft.com/office/drawing/2014/main" id="{FB976139-32A3-5423-FEAF-D2CC6C62614B}"/>
                </a:ext>
              </a:extLst>
            </p:cNvPr>
            <p:cNvSpPr txBox="1">
              <a:spLocks noChangeArrowheads="1"/>
            </p:cNvSpPr>
            <p:nvPr/>
          </p:nvSpPr>
          <p:spPr bwMode="auto">
            <a:xfrm>
              <a:off x="15176" y="2160"/>
              <a:ext cx="258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Simulated “ABI” Spectral Bands:</a:t>
              </a:r>
            </a:p>
          </p:txBody>
        </p:sp>
      </p:grpSp>
      <p:sp>
        <p:nvSpPr>
          <p:cNvPr id="2240" name="Text Box 192">
            <a:extLst>
              <a:ext uri="{FF2B5EF4-FFF2-40B4-BE49-F238E27FC236}">
                <a16:creationId xmlns:a16="http://schemas.microsoft.com/office/drawing/2014/main" id="{FBC25C15-FED5-DDED-1613-D24E72C11705}"/>
              </a:ext>
            </a:extLst>
          </p:cNvPr>
          <p:cNvSpPr txBox="1">
            <a:spLocks noChangeArrowheads="1"/>
          </p:cNvSpPr>
          <p:nvPr/>
        </p:nvSpPr>
        <p:spPr bwMode="auto">
          <a:xfrm>
            <a:off x="3908778" y="5136445"/>
            <a:ext cx="546945"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59" b="1">
                <a:solidFill>
                  <a:srgbClr val="000000"/>
                </a:solidFill>
                <a:latin typeface="Times New Roman" panose="02020603050405020304" pitchFamily="18" charset="0"/>
                <a:ea typeface="宋体" panose="02010600030101010101" pitchFamily="2" charset="-122"/>
              </a:rPr>
              <a:t>Annual lightning strikes</a:t>
            </a:r>
            <a:r>
              <a:rPr lang="en-US" altLang="zh-CN" sz="444">
                <a:solidFill>
                  <a:srgbClr val="000000"/>
                </a:solidFill>
                <a:latin typeface="Times New Roman" panose="02020603050405020304" pitchFamily="18" charset="0"/>
                <a:ea typeface="宋体" panose="02010600030101010101" pitchFamily="2" charset="-122"/>
              </a:rPr>
              <a:t> </a:t>
            </a:r>
          </a:p>
        </p:txBody>
      </p:sp>
      <p:pic>
        <p:nvPicPr>
          <p:cNvPr id="2300" name="Picture 252">
            <a:extLst>
              <a:ext uri="{FF2B5EF4-FFF2-40B4-BE49-F238E27FC236}">
                <a16:creationId xmlns:a16="http://schemas.microsoft.com/office/drawing/2014/main" id="{B8EE6283-B9DE-D12B-EC97-128F825E436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63505" y="5221111"/>
            <a:ext cx="412162" cy="412162"/>
          </a:xfrm>
          <a:prstGeom prst="rect">
            <a:avLst/>
          </a:prstGeom>
          <a:noFill/>
          <a:ln>
            <a:noFill/>
          </a:ln>
          <a:effectLst>
            <a:outerShdw dist="114300" dir="2700000" algn="ctr" rotWithShape="0">
              <a:srgbClr val="5C5C5C">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pic>
        <p:nvPicPr>
          <p:cNvPr id="2303" name="Picture 255">
            <a:extLst>
              <a:ext uri="{FF2B5EF4-FFF2-40B4-BE49-F238E27FC236}">
                <a16:creationId xmlns:a16="http://schemas.microsoft.com/office/drawing/2014/main" id="{A9C04196-7DAC-5AD3-CEDA-25C5AF1BC028}"/>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390444" y="3471333"/>
            <a:ext cx="7620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2304" name="Picture 256">
            <a:extLst>
              <a:ext uri="{FF2B5EF4-FFF2-40B4-BE49-F238E27FC236}">
                <a16:creationId xmlns:a16="http://schemas.microsoft.com/office/drawing/2014/main" id="{169ED8CE-00F1-A5D7-B0D8-29C97056A686}"/>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t="21342"/>
          <a:stretch>
            <a:fillRect/>
          </a:stretch>
        </p:blipFill>
        <p:spPr bwMode="auto">
          <a:xfrm>
            <a:off x="5503334" y="550333"/>
            <a:ext cx="1961444" cy="1157111"/>
          </a:xfrm>
          <a:prstGeom prst="rect">
            <a:avLst/>
          </a:prstGeom>
          <a:noFill/>
          <a:extLst>
            <a:ext uri="{909E8E84-426E-40DD-AFC4-6F175D3DCCD1}">
              <a14:hiddenFill xmlns:a14="http://schemas.microsoft.com/office/drawing/2010/main">
                <a:solidFill>
                  <a:srgbClr val="FFFFFF"/>
                </a:solidFill>
              </a14:hiddenFill>
            </a:ext>
          </a:extLst>
        </p:spPr>
      </p:pic>
      <p:grpSp>
        <p:nvGrpSpPr>
          <p:cNvPr id="2357" name="Group 309">
            <a:extLst>
              <a:ext uri="{FF2B5EF4-FFF2-40B4-BE49-F238E27FC236}">
                <a16:creationId xmlns:a16="http://schemas.microsoft.com/office/drawing/2014/main" id="{C72A49D1-6DC4-B09D-4AE3-E5DF5011EBFE}"/>
              </a:ext>
            </a:extLst>
          </p:cNvPr>
          <p:cNvGrpSpPr>
            <a:grpSpLocks/>
          </p:cNvGrpSpPr>
          <p:nvPr/>
        </p:nvGrpSpPr>
        <p:grpSpPr bwMode="auto">
          <a:xfrm>
            <a:off x="4216871" y="2464741"/>
            <a:ext cx="1160933" cy="1040401"/>
            <a:chOff x="14321" y="6848"/>
            <a:chExt cx="3949" cy="3539"/>
          </a:xfrm>
        </p:grpSpPr>
        <p:sp>
          <p:nvSpPr>
            <p:cNvPr id="2337" name="Text Box 289">
              <a:extLst>
                <a:ext uri="{FF2B5EF4-FFF2-40B4-BE49-F238E27FC236}">
                  <a16:creationId xmlns:a16="http://schemas.microsoft.com/office/drawing/2014/main" id="{713F11AA-1FB2-D197-A476-27816F163030}"/>
                </a:ext>
              </a:extLst>
            </p:cNvPr>
            <p:cNvSpPr txBox="1">
              <a:spLocks noChangeArrowheads="1"/>
            </p:cNvSpPr>
            <p:nvPr/>
          </p:nvSpPr>
          <p:spPr bwMode="auto">
            <a:xfrm>
              <a:off x="14657" y="6848"/>
              <a:ext cx="1364"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Current</a:t>
              </a:r>
              <a:r>
                <a:rPr lang="en-US" altLang="zh-CN" sz="444" b="1">
                  <a:solidFill>
                    <a:srgbClr val="FFFF00"/>
                  </a:solidFill>
                  <a:latin typeface="Times New Roman" panose="02020603050405020304" pitchFamily="18" charset="0"/>
                  <a:ea typeface="宋体" panose="02010600030101010101" pitchFamily="2" charset="-122"/>
                </a:rPr>
                <a:t> </a:t>
              </a:r>
            </a:p>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Imager</a:t>
              </a:r>
            </a:p>
          </p:txBody>
        </p:sp>
        <p:sp>
          <p:nvSpPr>
            <p:cNvPr id="2338" name="Text Box 290">
              <a:extLst>
                <a:ext uri="{FF2B5EF4-FFF2-40B4-BE49-F238E27FC236}">
                  <a16:creationId xmlns:a16="http://schemas.microsoft.com/office/drawing/2014/main" id="{B50AF3F3-1B3D-B110-D76E-64B2913C59C7}"/>
                </a:ext>
              </a:extLst>
            </p:cNvPr>
            <p:cNvSpPr txBox="1">
              <a:spLocks noChangeArrowheads="1"/>
            </p:cNvSpPr>
            <p:nvPr/>
          </p:nvSpPr>
          <p:spPr bwMode="auto">
            <a:xfrm>
              <a:off x="16521" y="6848"/>
              <a:ext cx="1255"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Future</a:t>
              </a:r>
              <a:r>
                <a:rPr lang="en-US" altLang="zh-CN" sz="444" b="1">
                  <a:solidFill>
                    <a:srgbClr val="FFFF00"/>
                  </a:solidFill>
                  <a:latin typeface="Times New Roman" panose="02020603050405020304" pitchFamily="18" charset="0"/>
                  <a:ea typeface="宋体" panose="02010600030101010101" pitchFamily="2" charset="-122"/>
                </a:rPr>
                <a:t> </a:t>
              </a:r>
            </a:p>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Imager</a:t>
              </a:r>
            </a:p>
          </p:txBody>
        </p:sp>
        <p:grpSp>
          <p:nvGrpSpPr>
            <p:cNvPr id="2339" name="Group 291">
              <a:extLst>
                <a:ext uri="{FF2B5EF4-FFF2-40B4-BE49-F238E27FC236}">
                  <a16:creationId xmlns:a16="http://schemas.microsoft.com/office/drawing/2014/main" id="{92A1E2A8-1F19-8CB2-CC6A-C1D961861E3C}"/>
                </a:ext>
              </a:extLst>
            </p:cNvPr>
            <p:cNvGrpSpPr>
              <a:grpSpLocks/>
            </p:cNvGrpSpPr>
            <p:nvPr/>
          </p:nvGrpSpPr>
          <p:grpSpPr bwMode="auto">
            <a:xfrm>
              <a:off x="14677" y="7528"/>
              <a:ext cx="1356" cy="1156"/>
              <a:chOff x="1632" y="1248"/>
              <a:chExt cx="1152" cy="864"/>
            </a:xfrm>
          </p:grpSpPr>
          <p:pic>
            <p:nvPicPr>
              <p:cNvPr id="2340" name="Picture 292">
                <a:extLst>
                  <a:ext uri="{FF2B5EF4-FFF2-40B4-BE49-F238E27FC236}">
                    <a16:creationId xmlns:a16="http://schemas.microsoft.com/office/drawing/2014/main" id="{9E0BFE7A-151E-0F5E-79F6-DCA5B34EFF08}"/>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32" y="1248"/>
                <a:ext cx="1152" cy="864"/>
              </a:xfrm>
              <a:prstGeom prst="rect">
                <a:avLst/>
              </a:prstGeom>
              <a:noFill/>
              <a:extLst>
                <a:ext uri="{909E8E84-426E-40DD-AFC4-6F175D3DCCD1}">
                  <a14:hiddenFill xmlns:a14="http://schemas.microsoft.com/office/drawing/2010/main">
                    <a:solidFill>
                      <a:srgbClr val="FFFFFF"/>
                    </a:solidFill>
                  </a14:hiddenFill>
                </a:ext>
              </a:extLst>
            </p:spPr>
          </p:pic>
          <p:sp>
            <p:nvSpPr>
              <p:cNvPr id="2341" name="Rectangle 293">
                <a:extLst>
                  <a:ext uri="{FF2B5EF4-FFF2-40B4-BE49-F238E27FC236}">
                    <a16:creationId xmlns:a16="http://schemas.microsoft.com/office/drawing/2014/main" id="{1906C4E8-2F60-DD4D-C446-C8A4AC96A5EB}"/>
                  </a:ext>
                </a:extLst>
              </p:cNvPr>
              <p:cNvSpPr>
                <a:spLocks noChangeArrowheads="1"/>
              </p:cNvSpPr>
              <p:nvPr/>
            </p:nvSpPr>
            <p:spPr bwMode="auto">
              <a:xfrm>
                <a:off x="1632" y="1248"/>
                <a:ext cx="240"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2" name="Rectangle 294">
                <a:extLst>
                  <a:ext uri="{FF2B5EF4-FFF2-40B4-BE49-F238E27FC236}">
                    <a16:creationId xmlns:a16="http://schemas.microsoft.com/office/drawing/2014/main" id="{04C81121-C648-2DCC-6F42-9C900B564B96}"/>
                  </a:ext>
                </a:extLst>
              </p:cNvPr>
              <p:cNvSpPr>
                <a:spLocks noChangeArrowheads="1"/>
              </p:cNvSpPr>
              <p:nvPr/>
            </p:nvSpPr>
            <p:spPr bwMode="auto">
              <a:xfrm>
                <a:off x="1632" y="1680"/>
                <a:ext cx="1152"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3" name="Rectangle 295">
                <a:extLst>
                  <a:ext uri="{FF2B5EF4-FFF2-40B4-BE49-F238E27FC236}">
                    <a16:creationId xmlns:a16="http://schemas.microsoft.com/office/drawing/2014/main" id="{0BB59E0B-3A1F-F419-3D6B-0D859D0E0F9E}"/>
                  </a:ext>
                </a:extLst>
              </p:cNvPr>
              <p:cNvSpPr>
                <a:spLocks noChangeArrowheads="1"/>
              </p:cNvSpPr>
              <p:nvPr/>
            </p:nvSpPr>
            <p:spPr bwMode="auto">
              <a:xfrm>
                <a:off x="2592" y="1248"/>
                <a:ext cx="192"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grpSp>
        <p:pic>
          <p:nvPicPr>
            <p:cNvPr id="2344" name="Picture 296">
              <a:extLst>
                <a:ext uri="{FF2B5EF4-FFF2-40B4-BE49-F238E27FC236}">
                  <a16:creationId xmlns:a16="http://schemas.microsoft.com/office/drawing/2014/main" id="{A48FE3FC-97E4-2205-0F64-A0FB3A025F5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4677" y="8716"/>
              <a:ext cx="1385" cy="1156"/>
            </a:xfrm>
            <a:prstGeom prst="rect">
              <a:avLst/>
            </a:prstGeom>
            <a:noFill/>
            <a:extLst>
              <a:ext uri="{909E8E84-426E-40DD-AFC4-6F175D3DCCD1}">
                <a14:hiddenFill xmlns:a14="http://schemas.microsoft.com/office/drawing/2010/main">
                  <a:solidFill>
                    <a:srgbClr val="FFFFFF"/>
                  </a:solidFill>
                </a14:hiddenFill>
              </a:ext>
            </a:extLst>
          </p:spPr>
        </p:pic>
        <p:pic>
          <p:nvPicPr>
            <p:cNvPr id="2345" name="Picture 297">
              <a:extLst>
                <a:ext uri="{FF2B5EF4-FFF2-40B4-BE49-F238E27FC236}">
                  <a16:creationId xmlns:a16="http://schemas.microsoft.com/office/drawing/2014/main" id="{D2EC0E0C-EF89-D556-1BA6-85F4BE9A280D}"/>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b="47437"/>
            <a:stretch>
              <a:fillRect/>
            </a:stretch>
          </p:blipFill>
          <p:spPr bwMode="auto">
            <a:xfrm>
              <a:off x="16465" y="8491"/>
              <a:ext cx="1500" cy="659"/>
            </a:xfrm>
            <a:prstGeom prst="rect">
              <a:avLst/>
            </a:prstGeom>
            <a:noFill/>
            <a:extLst>
              <a:ext uri="{909E8E84-426E-40DD-AFC4-6F175D3DCCD1}">
                <a14:hiddenFill xmlns:a14="http://schemas.microsoft.com/office/drawing/2010/main">
                  <a:solidFill>
                    <a:srgbClr val="FFFFFF"/>
                  </a:solidFill>
                </a14:hiddenFill>
              </a:ext>
            </a:extLst>
          </p:spPr>
        </p:pic>
        <p:pic>
          <p:nvPicPr>
            <p:cNvPr id="2346" name="Picture 298">
              <a:extLst>
                <a:ext uri="{FF2B5EF4-FFF2-40B4-BE49-F238E27FC236}">
                  <a16:creationId xmlns:a16="http://schemas.microsoft.com/office/drawing/2014/main" id="{55325DE1-6556-D4DD-A3F6-FE69C51D8A30}"/>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b="51282"/>
            <a:stretch>
              <a:fillRect/>
            </a:stretch>
          </p:blipFill>
          <p:spPr bwMode="auto">
            <a:xfrm>
              <a:off x="16465" y="9262"/>
              <a:ext cx="1500" cy="610"/>
            </a:xfrm>
            <a:prstGeom prst="rect">
              <a:avLst/>
            </a:prstGeom>
            <a:noFill/>
            <a:extLst>
              <a:ext uri="{909E8E84-426E-40DD-AFC4-6F175D3DCCD1}">
                <a14:hiddenFill xmlns:a14="http://schemas.microsoft.com/office/drawing/2010/main">
                  <a:solidFill>
                    <a:srgbClr val="FFFFFF"/>
                  </a:solidFill>
                </a14:hiddenFill>
              </a:ext>
            </a:extLst>
          </p:spPr>
        </p:pic>
        <p:pic>
          <p:nvPicPr>
            <p:cNvPr id="2347" name="Picture 299">
              <a:extLst>
                <a:ext uri="{FF2B5EF4-FFF2-40B4-BE49-F238E27FC236}">
                  <a16:creationId xmlns:a16="http://schemas.microsoft.com/office/drawing/2014/main" id="{1B74DFE2-E701-691D-0540-01F5646FA23B}"/>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523" y="7383"/>
              <a:ext cx="1211" cy="1012"/>
            </a:xfrm>
            <a:prstGeom prst="rect">
              <a:avLst/>
            </a:prstGeom>
            <a:noFill/>
            <a:extLst>
              <a:ext uri="{909E8E84-426E-40DD-AFC4-6F175D3DCCD1}">
                <a14:hiddenFill xmlns:a14="http://schemas.microsoft.com/office/drawing/2010/main">
                  <a:solidFill>
                    <a:srgbClr val="FFFFFF"/>
                  </a:solidFill>
                </a14:hiddenFill>
              </a:ext>
            </a:extLst>
          </p:spPr>
        </p:pic>
        <p:sp>
          <p:nvSpPr>
            <p:cNvPr id="2348" name="Line 300">
              <a:extLst>
                <a:ext uri="{FF2B5EF4-FFF2-40B4-BE49-F238E27FC236}">
                  <a16:creationId xmlns:a16="http://schemas.microsoft.com/office/drawing/2014/main" id="{C515A1B2-00B0-2438-9AC3-DCF6E7C9294B}"/>
                </a:ext>
              </a:extLst>
            </p:cNvPr>
            <p:cNvSpPr>
              <a:spLocks noChangeShapeType="1"/>
            </p:cNvSpPr>
            <p:nvPr/>
          </p:nvSpPr>
          <p:spPr bwMode="auto">
            <a:xfrm>
              <a:off x="16292" y="7560"/>
              <a:ext cx="0" cy="2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9" name="Text Box 301">
              <a:extLst>
                <a:ext uri="{FF2B5EF4-FFF2-40B4-BE49-F238E27FC236}">
                  <a16:creationId xmlns:a16="http://schemas.microsoft.com/office/drawing/2014/main" id="{F9878913-D01B-923E-5FDA-F11F6005D532}"/>
                </a:ext>
              </a:extLst>
            </p:cNvPr>
            <p:cNvSpPr txBox="1">
              <a:spLocks noChangeArrowheads="1"/>
            </p:cNvSpPr>
            <p:nvPr/>
          </p:nvSpPr>
          <p:spPr bwMode="auto">
            <a:xfrm>
              <a:off x="16498" y="8208"/>
              <a:ext cx="1473"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Full Disk (2X)</a:t>
              </a:r>
            </a:p>
          </p:txBody>
        </p:sp>
        <p:sp>
          <p:nvSpPr>
            <p:cNvPr id="2350" name="Text Box 302">
              <a:extLst>
                <a:ext uri="{FF2B5EF4-FFF2-40B4-BE49-F238E27FC236}">
                  <a16:creationId xmlns:a16="http://schemas.microsoft.com/office/drawing/2014/main" id="{FD63F8D5-9EB9-7154-B35C-AF2140AD8764}"/>
                </a:ext>
              </a:extLst>
            </p:cNvPr>
            <p:cNvSpPr txBox="1">
              <a:spLocks noChangeArrowheads="1"/>
            </p:cNvSpPr>
            <p:nvPr/>
          </p:nvSpPr>
          <p:spPr bwMode="auto">
            <a:xfrm>
              <a:off x="14531" y="8312"/>
              <a:ext cx="1637" cy="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Northern </a:t>
              </a:r>
            </a:p>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Hemisphere (1X)</a:t>
              </a:r>
            </a:p>
          </p:txBody>
        </p:sp>
        <p:sp>
          <p:nvSpPr>
            <p:cNvPr id="2351" name="Text Box 303">
              <a:extLst>
                <a:ext uri="{FF2B5EF4-FFF2-40B4-BE49-F238E27FC236}">
                  <a16:creationId xmlns:a16="http://schemas.microsoft.com/office/drawing/2014/main" id="{A76254DC-0DCD-C1C7-98E6-7013C6203E4C}"/>
                </a:ext>
              </a:extLst>
            </p:cNvPr>
            <p:cNvSpPr txBox="1">
              <a:spLocks noChangeArrowheads="1"/>
            </p:cNvSpPr>
            <p:nvPr/>
          </p:nvSpPr>
          <p:spPr bwMode="auto">
            <a:xfrm>
              <a:off x="14526" y="9533"/>
              <a:ext cx="143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CONUS (3X)</a:t>
              </a:r>
            </a:p>
          </p:txBody>
        </p:sp>
        <p:sp>
          <p:nvSpPr>
            <p:cNvPr id="2352" name="Text Box 304">
              <a:extLst>
                <a:ext uri="{FF2B5EF4-FFF2-40B4-BE49-F238E27FC236}">
                  <a16:creationId xmlns:a16="http://schemas.microsoft.com/office/drawing/2014/main" id="{B83C30C8-0BA6-1755-288B-6D987065F7CF}"/>
                </a:ext>
              </a:extLst>
            </p:cNvPr>
            <p:cNvSpPr txBox="1">
              <a:spLocks noChangeArrowheads="1"/>
            </p:cNvSpPr>
            <p:nvPr/>
          </p:nvSpPr>
          <p:spPr bwMode="auto">
            <a:xfrm>
              <a:off x="16542" y="9648"/>
              <a:ext cx="1621"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Mesoscale (60X)</a:t>
              </a:r>
            </a:p>
          </p:txBody>
        </p:sp>
        <p:sp>
          <p:nvSpPr>
            <p:cNvPr id="2353" name="Text Box 305">
              <a:extLst>
                <a:ext uri="{FF2B5EF4-FFF2-40B4-BE49-F238E27FC236}">
                  <a16:creationId xmlns:a16="http://schemas.microsoft.com/office/drawing/2014/main" id="{E002C540-BF0F-216F-F374-80C4E68BAD39}"/>
                </a:ext>
              </a:extLst>
            </p:cNvPr>
            <p:cNvSpPr txBox="1">
              <a:spLocks noChangeArrowheads="1"/>
            </p:cNvSpPr>
            <p:nvPr/>
          </p:nvSpPr>
          <p:spPr bwMode="auto">
            <a:xfrm>
              <a:off x="16782" y="8891"/>
              <a:ext cx="143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CONUS (6X)</a:t>
              </a:r>
            </a:p>
          </p:txBody>
        </p:sp>
        <p:sp>
          <p:nvSpPr>
            <p:cNvPr id="2354" name="Text Box 306">
              <a:extLst>
                <a:ext uri="{FF2B5EF4-FFF2-40B4-BE49-F238E27FC236}">
                  <a16:creationId xmlns:a16="http://schemas.microsoft.com/office/drawing/2014/main" id="{13737C02-1AF7-DE3A-0180-38C9D43BAB92}"/>
                </a:ext>
              </a:extLst>
            </p:cNvPr>
            <p:cNvSpPr txBox="1">
              <a:spLocks noChangeArrowheads="1"/>
            </p:cNvSpPr>
            <p:nvPr/>
          </p:nvSpPr>
          <p:spPr bwMode="auto">
            <a:xfrm>
              <a:off x="15628" y="7311"/>
              <a:ext cx="1097" cy="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70" b="1">
                  <a:solidFill>
                    <a:srgbClr val="0033CC"/>
                  </a:solidFill>
                  <a:latin typeface="Times New Roman" panose="02020603050405020304" pitchFamily="18" charset="0"/>
                  <a:ea typeface="宋体" panose="02010600030101010101" pitchFamily="2" charset="-122"/>
                </a:rPr>
                <a:t>30</a:t>
              </a:r>
              <a:r>
                <a:rPr lang="en-US" altLang="zh-CN" sz="370" b="1">
                  <a:solidFill>
                    <a:srgbClr val="FFFF00"/>
                  </a:solidFill>
                  <a:latin typeface="Times New Roman" panose="02020603050405020304" pitchFamily="18" charset="0"/>
                  <a:ea typeface="宋体" panose="02010600030101010101" pitchFamily="2" charset="-122"/>
                </a:rPr>
                <a:t> </a:t>
              </a:r>
              <a:r>
                <a:rPr lang="en-US" altLang="zh-CN" sz="370" b="1">
                  <a:solidFill>
                    <a:srgbClr val="0033CC"/>
                  </a:solidFill>
                  <a:latin typeface="Times New Roman" panose="02020603050405020304" pitchFamily="18" charset="0"/>
                  <a:ea typeface="宋体" panose="02010600030101010101" pitchFamily="2" charset="-122"/>
                </a:rPr>
                <a:t>min</a:t>
              </a:r>
            </a:p>
          </p:txBody>
        </p:sp>
        <p:sp>
          <p:nvSpPr>
            <p:cNvPr id="2355" name="Text Box 307">
              <a:extLst>
                <a:ext uri="{FF2B5EF4-FFF2-40B4-BE49-F238E27FC236}">
                  <a16:creationId xmlns:a16="http://schemas.microsoft.com/office/drawing/2014/main" id="{B131DE21-9CE1-8060-ED29-B219A985D1F8}"/>
                </a:ext>
              </a:extLst>
            </p:cNvPr>
            <p:cNvSpPr txBox="1">
              <a:spLocks noChangeArrowheads="1"/>
            </p:cNvSpPr>
            <p:nvPr/>
          </p:nvSpPr>
          <p:spPr bwMode="auto">
            <a:xfrm>
              <a:off x="14321" y="9840"/>
              <a:ext cx="3949"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0000"/>
                  </a:solidFill>
                  <a:latin typeface="Times New Roman" panose="02020603050405020304" pitchFamily="18" charset="0"/>
                  <a:ea typeface="宋体" panose="02010600030101010101" pitchFamily="2" charset="-122"/>
                </a:rPr>
                <a:t>GOES-R Imager reduces scan conflicts</a:t>
              </a:r>
              <a:r>
                <a:rPr lang="en-US" altLang="zh-CN" sz="444" b="1">
                  <a:solidFill>
                    <a:srgbClr val="FFFF00"/>
                  </a:solidFill>
                  <a:latin typeface="Times New Roman" panose="02020603050405020304" pitchFamily="18" charset="0"/>
                  <a:ea typeface="宋体" panose="02010600030101010101" pitchFamily="2" charset="-122"/>
                </a:rPr>
                <a:t> </a:t>
              </a:r>
            </a:p>
          </p:txBody>
        </p:sp>
      </p:grpSp>
      <p:pic>
        <p:nvPicPr>
          <p:cNvPr id="2358" name="Picture 310">
            <a:extLst>
              <a:ext uri="{FF2B5EF4-FFF2-40B4-BE49-F238E27FC236}">
                <a16:creationId xmlns:a16="http://schemas.microsoft.com/office/drawing/2014/main" id="{969FB498-6126-C722-47C4-05D743FFC73E}"/>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r="38367" b="30000"/>
          <a:stretch>
            <a:fillRect/>
          </a:stretch>
        </p:blipFill>
        <p:spPr bwMode="auto">
          <a:xfrm>
            <a:off x="3090333" y="5221405"/>
            <a:ext cx="479778" cy="408928"/>
          </a:xfrm>
          <a:prstGeom prst="rect">
            <a:avLst/>
          </a:prstGeom>
          <a:noFill/>
          <a:extLst>
            <a:ext uri="{909E8E84-426E-40DD-AFC4-6F175D3DCCD1}">
              <a14:hiddenFill xmlns:a14="http://schemas.microsoft.com/office/drawing/2010/main">
                <a:solidFill>
                  <a:srgbClr val="FFFFFF"/>
                </a:solidFill>
              </a14:hiddenFill>
            </a:ext>
          </a:extLst>
        </p:spPr>
      </p:pic>
      <p:sp>
        <p:nvSpPr>
          <p:cNvPr id="2363" name="Text Box 315">
            <a:extLst>
              <a:ext uri="{FF2B5EF4-FFF2-40B4-BE49-F238E27FC236}">
                <a16:creationId xmlns:a16="http://schemas.microsoft.com/office/drawing/2014/main" id="{AF96F6A6-0001-290A-6747-7AC3F52446A5}"/>
              </a:ext>
            </a:extLst>
          </p:cNvPr>
          <p:cNvSpPr txBox="1">
            <a:spLocks noChangeArrowheads="1"/>
          </p:cNvSpPr>
          <p:nvPr/>
        </p:nvSpPr>
        <p:spPr bwMode="auto">
          <a:xfrm>
            <a:off x="5813778" y="1721556"/>
            <a:ext cx="1048685"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The cloud information is from GOES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